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embeddedFontLst>
    <p:embeddedFont>
      <p:font typeface="Corbel" panose="020B050302020402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5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US">
                <a:solidFill>
                  <a:schemeClr val="dk1"/>
                </a:solidFill>
              </a:rPr>
              <a:t>Erin </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Our group project focuses on voter turnout in Detroit and the obstacles voters face regarding transportation accessibility </a:t>
            </a:r>
            <a:endParaRPr>
              <a:solidFill>
                <a:schemeClr val="dk1"/>
              </a:solidFill>
            </a:endParaRPr>
          </a:p>
          <a:p>
            <a:pPr marL="0" lvl="0" indent="0" algn="l" rtl="0">
              <a:spcBef>
                <a:spcPts val="1200"/>
              </a:spcBef>
              <a:spcAft>
                <a:spcPts val="0"/>
              </a:spcAft>
              <a:buNone/>
            </a:pPr>
            <a:endParaRPr/>
          </a:p>
        </p:txBody>
      </p:sp>
      <p:sp>
        <p:nvSpPr>
          <p:cNvPr id="86" name="Google Shape;86;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73308fb0ba_3_4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73308fb0ba_3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Sayali</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73308fb0ba_3_5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73308fb0ba_3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Sayali - geoprocessing tools&gt;buffer</a:t>
            </a:r>
            <a:endParaRPr>
              <a:solidFill>
                <a:schemeClr val="dk1"/>
              </a:solidFill>
            </a:endParaRPr>
          </a:p>
          <a:p>
            <a:pPr marL="0" lvl="0" indent="0" algn="l" rtl="0">
              <a:spcBef>
                <a:spcPts val="0"/>
              </a:spcBef>
              <a:spcAft>
                <a:spcPts val="0"/>
              </a:spcAft>
              <a:buClr>
                <a:schemeClr val="dk1"/>
              </a:buClr>
              <a:buSzPts val="1100"/>
              <a:buFont typeface="Arial"/>
              <a:buNone/>
            </a:pPr>
            <a:r>
              <a:rPr lang="en-US" sz="1200">
                <a:solidFill>
                  <a:schemeClr val="dk1"/>
                </a:solidFill>
              </a:rPr>
              <a:t>.25 mi is roughly 0.0036 degrees</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Rabia</a:t>
            </a:r>
            <a:endParaRPr/>
          </a:p>
        </p:txBody>
      </p:sp>
      <p:sp>
        <p:nvSpPr>
          <p:cNvPr id="187" name="Google Shape;187;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73986affc3_1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73986affc3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Rabia</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join freq data with routes, colorize by categorizing in gradient in QGIS or setting color in Tableau</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DDOT schedules using their best (fastest) times throughout the day, as that capacity/ability is established</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73986affc3_1_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3986affc3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Rabia</a:t>
            </a:r>
            <a:endParaRPr/>
          </a:p>
          <a:p>
            <a:pPr marL="0" lvl="0" indent="0" algn="l" rtl="0">
              <a:spcBef>
                <a:spcPts val="0"/>
              </a:spcBef>
              <a:spcAft>
                <a:spcPts val="0"/>
              </a:spcAft>
              <a:buNone/>
            </a:pPr>
            <a:r>
              <a:rPr lang="en-US"/>
              <a:t>20 routes out of 43</a:t>
            </a:r>
            <a:endParaRPr/>
          </a:p>
          <a:p>
            <a:pPr marL="0" lvl="0" indent="0" algn="l" rtl="0">
              <a:spcBef>
                <a:spcPts val="0"/>
              </a:spcBef>
              <a:spcAft>
                <a:spcPts val="0"/>
              </a:spcAft>
              <a:buNone/>
            </a:pPr>
            <a:r>
              <a:rPr lang="en-US" sz="1200">
                <a:solidFill>
                  <a:schemeClr val="dk1"/>
                </a:solidFill>
              </a:rPr>
              <a:t>We studied the frequency of bus stops during a weekday, along the different routes (Bus Schedules). From this list, we sorted the routes to find which routes have the longest wait from one bus to the next. We set a limit for waiting time: we consider all routes with wait times greater than 30 minutes to be unacceptable and in need of attention. Based on this analysis, we have identified 20 routes to be considered for improvement on Election Day (Appendix C). Additionally, we used QGIS to visualize the routes that are the most troubling so give a greater view of what areas require the most attention (Appendix D).</a:t>
            </a:r>
            <a:endParaRPr sz="12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73308fb0ba_3_8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73308fb0ba_3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Rabia</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19 locations out of 201 polling locations</a:t>
            </a:r>
            <a:endParaRPr>
              <a:solidFill>
                <a:schemeClr val="dk1"/>
              </a:solidFill>
            </a:endParaRPr>
          </a:p>
          <a:p>
            <a:pPr marL="0" lvl="0" indent="0" algn="l" rtl="0">
              <a:spcBef>
                <a:spcPts val="0"/>
              </a:spcBef>
              <a:spcAft>
                <a:spcPts val="0"/>
              </a:spcAft>
              <a:buClr>
                <a:schemeClr val="dk1"/>
              </a:buClr>
              <a:buSzPts val="1100"/>
              <a:buFont typeface="Arial"/>
              <a:buNone/>
            </a:pPr>
            <a:r>
              <a:rPr lang="en-US" sz="1200">
                <a:solidFill>
                  <a:schemeClr val="dk1"/>
                </a:solidFill>
              </a:rPr>
              <a:t>Based on a study of transportation habits, we set a quarter-mile limit on how far we expect someone to walk when using public transportation (Watson 2015). The limitations of our available data required that we convert this distance to .0036 degrees, following a conversion chart (Approximate Metric Equivalents). Using QGIS, we created a quarter-mile buffer around the polling locations. This provides a visualization of the polling locations that will be considered for our analysis (Appendix E). Using this image, we identified 19 locations that are outside the buffer of reasonable walking distance from a bus stop (Appendix F).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73308fb0ba_3_6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73308fb0ba_3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Rabia</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measure using QGIS tool</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distance to line range 0.115mi - 0.456mi</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distance to stop range 0.195mi -0.463mi</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73308fb0ba_0_1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73308fb0ba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Rabia</a:t>
            </a:r>
            <a:endParaRPr/>
          </a:p>
          <a:p>
            <a:pPr marL="0" lvl="0" indent="0" algn="l" rtl="0">
              <a:spcBef>
                <a:spcPts val="0"/>
              </a:spcBef>
              <a:spcAft>
                <a:spcPts val="0"/>
              </a:spcAft>
              <a:buNone/>
            </a:pPr>
            <a:r>
              <a:rPr lang="en-US"/>
              <a:t>Population range 740-2955</a:t>
            </a:r>
            <a:endParaRPr/>
          </a:p>
          <a:p>
            <a:pPr marL="0" lvl="0" indent="0" algn="l" rtl="0">
              <a:spcBef>
                <a:spcPts val="0"/>
              </a:spcBef>
              <a:spcAft>
                <a:spcPts val="0"/>
              </a:spcAft>
              <a:buNone/>
            </a:pPr>
            <a:r>
              <a:rPr lang="en-US"/>
              <a:t>2010 Census data</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US" sz="1200">
                <a:solidFill>
                  <a:schemeClr val="dk1"/>
                </a:solidFill>
              </a:rPr>
              <a:t>Of those 19, we identified four locations--two pairs--that warrant special attention. Each pair includes two locations that are very close together and that are outside of reasonable walking distance of a bus stop. Although these locations are not in high population areas, we chose to prioritize these locations, since we can use one bus detour to solve the problem at both locations in the pair. The first pair includes Boys and Girls Clubs II and Keiden School, just 500 feet apart, and the second pair includes Heilman Recreation and Fisher Magnet Lower, located on the same block. Based on the close proximity of the locations in these pairs, we conclude that it is reasonable to assume that a detour for one of the polling locations would also benefit voters going to the other polling location. In addition to the four locations included in the pairs, there are 15 other polling locations that require attention. </a:t>
            </a:r>
            <a:endParaRPr sz="1200">
              <a:solidFill>
                <a:schemeClr val="dk1"/>
              </a:solidFill>
            </a:endParaRPr>
          </a:p>
          <a:p>
            <a:pPr marL="0" lvl="0" indent="0" algn="l" rtl="0">
              <a:spcBef>
                <a:spcPts val="0"/>
              </a:spcBef>
              <a:spcAft>
                <a:spcPts val="0"/>
              </a:spcAft>
              <a:buClr>
                <a:schemeClr val="dk1"/>
              </a:buClr>
              <a:buSzPts val="1100"/>
              <a:buFont typeface="Arial"/>
              <a:buNone/>
            </a:pPr>
            <a:endParaRPr sz="1200">
              <a:solidFill>
                <a:schemeClr val="dk1"/>
              </a:solidFill>
            </a:endParaRPr>
          </a:p>
          <a:p>
            <a:pPr marL="0" lvl="0" indent="0" algn="l" rtl="0">
              <a:spcBef>
                <a:spcPts val="0"/>
              </a:spcBef>
              <a:spcAft>
                <a:spcPts val="0"/>
              </a:spcAft>
              <a:buClr>
                <a:schemeClr val="dk1"/>
              </a:buClr>
              <a:buSzPts val="1100"/>
              <a:buFont typeface="Arial"/>
              <a:buNone/>
            </a:pPr>
            <a:r>
              <a:rPr lang="en-US" sz="1200">
                <a:solidFill>
                  <a:schemeClr val="dk1"/>
                </a:solidFill>
              </a:rPr>
              <a:t>Building on this list of 19, we included the population in the polling location’s Census tract and the distance from the polling location to the nearest bus stop. In order to create the opportunity for flexibility, we prioritized the 19 stops using both parameters: population (Appendix G) and distance (Appendix H).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3986affc3_1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3986affc3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dk1"/>
              </a:buClr>
              <a:buSzPts val="1200"/>
              <a:buChar char="●"/>
            </a:pPr>
            <a:r>
              <a:rPr lang="en-US" sz="1200">
                <a:solidFill>
                  <a:schemeClr val="dk1"/>
                </a:solidFill>
              </a:rPr>
              <a:t>Assign one additional bus to each of these 20 routes on Election Day</a:t>
            </a:r>
            <a:endParaRPr sz="1200">
              <a:solidFill>
                <a:schemeClr val="dk1"/>
              </a:solidFill>
            </a:endParaRPr>
          </a:p>
          <a:p>
            <a:pPr marL="457200" lvl="0" indent="-304800" algn="l" rtl="0">
              <a:spcBef>
                <a:spcPts val="0"/>
              </a:spcBef>
              <a:spcAft>
                <a:spcPts val="0"/>
              </a:spcAft>
              <a:buClr>
                <a:schemeClr val="dk1"/>
              </a:buClr>
              <a:buSzPts val="1200"/>
              <a:buChar char="●"/>
            </a:pPr>
            <a:r>
              <a:rPr lang="en-US" sz="1200">
                <a:solidFill>
                  <a:schemeClr val="dk1"/>
                </a:solidFill>
              </a:rPr>
              <a:t>24-passenger minibus, 18 hours in Michigan, $1,885</a:t>
            </a:r>
            <a:endParaRPr sz="1200">
              <a:solidFill>
                <a:schemeClr val="dk1"/>
              </a:solidFill>
            </a:endParaRPr>
          </a:p>
          <a:p>
            <a:pPr marL="457200" lvl="0" indent="-304800" algn="l" rtl="0">
              <a:spcBef>
                <a:spcPts val="0"/>
              </a:spcBef>
              <a:spcAft>
                <a:spcPts val="0"/>
              </a:spcAft>
              <a:buClr>
                <a:schemeClr val="dk1"/>
              </a:buClr>
              <a:buSzPts val="1200"/>
              <a:buChar char="●"/>
            </a:pPr>
            <a:r>
              <a:rPr lang="en-US" sz="1200">
                <a:solidFill>
                  <a:schemeClr val="dk1"/>
                </a:solidFill>
              </a:rPr>
              <a:t>Could negotiate with partners, Detroit Public Schools Community District</a:t>
            </a:r>
            <a:endParaRPr sz="1200">
              <a:solidFill>
                <a:schemeClr val="dk1"/>
              </a:solidFill>
            </a:endParaRPr>
          </a:p>
          <a:p>
            <a:pPr marL="457200" lvl="0" indent="-304800" algn="l" rtl="0">
              <a:spcBef>
                <a:spcPts val="0"/>
              </a:spcBef>
              <a:spcAft>
                <a:spcPts val="0"/>
              </a:spcAft>
              <a:buClr>
                <a:schemeClr val="dk1"/>
              </a:buClr>
              <a:buSzPts val="1200"/>
              <a:buChar char="●"/>
            </a:pPr>
            <a:r>
              <a:rPr lang="en-US" sz="1200">
                <a:solidFill>
                  <a:schemeClr val="dk1"/>
                </a:solidFill>
              </a:rPr>
              <a:t>Per-person operating cost, number of buses used, and number of passengers served, $827.90 </a:t>
            </a:r>
            <a:endParaRPr sz="1200">
              <a:solidFill>
                <a:schemeClr val="dk1"/>
              </a:solidFill>
            </a:endParaRPr>
          </a:p>
          <a:p>
            <a:pPr marL="457200" lvl="0" indent="-304800" algn="l" rtl="0">
              <a:spcBef>
                <a:spcPts val="0"/>
              </a:spcBef>
              <a:spcAft>
                <a:spcPts val="0"/>
              </a:spcAft>
              <a:buClr>
                <a:schemeClr val="dk1"/>
              </a:buClr>
              <a:buSzPts val="1200"/>
              <a:buChar char="●"/>
            </a:pPr>
            <a:r>
              <a:rPr lang="en-US" sz="1200">
                <a:solidFill>
                  <a:schemeClr val="dk1"/>
                </a:solidFill>
              </a:rPr>
              <a:t>Transportation operating budget is approximately $50 million</a:t>
            </a:r>
            <a:endParaRPr sz="1200">
              <a:solidFill>
                <a:schemeClr val="dk1"/>
              </a:solidFill>
            </a:endParaRPr>
          </a:p>
          <a:p>
            <a:pPr marL="457200" lvl="0" indent="-304800" algn="l" rtl="0">
              <a:spcBef>
                <a:spcPts val="0"/>
              </a:spcBef>
              <a:spcAft>
                <a:spcPts val="0"/>
              </a:spcAft>
              <a:buClr>
                <a:schemeClr val="dk1"/>
              </a:buClr>
              <a:buSzPts val="1200"/>
              <a:buChar char="●"/>
            </a:pPr>
            <a:r>
              <a:rPr lang="en-US" sz="1200">
                <a:solidFill>
                  <a:schemeClr val="dk1"/>
                </a:solidFill>
              </a:rPr>
              <a:t>Due to a lack of information on how many buses are dedicated to each route on a weekday, we are unable to quantify the resulting decreased waiting time</a:t>
            </a:r>
            <a:endParaRPr sz="1200">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73986affc3_3_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73986affc3_3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dk1"/>
              </a:buClr>
              <a:buSzPts val="1200"/>
              <a:buChar char="●"/>
            </a:pPr>
            <a:r>
              <a:rPr lang="en-US" sz="1200">
                <a:solidFill>
                  <a:schemeClr val="dk1"/>
                </a:solidFill>
              </a:rPr>
              <a:t>Boys and Girls Clubs II and Keiden School, just 500 feet apart</a:t>
            </a:r>
            <a:endParaRPr sz="1200">
              <a:solidFill>
                <a:schemeClr val="dk1"/>
              </a:solidFill>
            </a:endParaRPr>
          </a:p>
          <a:p>
            <a:pPr marL="457200" lvl="0" indent="-304800" algn="l" rtl="0">
              <a:spcBef>
                <a:spcPts val="0"/>
              </a:spcBef>
              <a:spcAft>
                <a:spcPts val="0"/>
              </a:spcAft>
              <a:buClr>
                <a:schemeClr val="dk1"/>
              </a:buClr>
              <a:buSzPts val="1200"/>
              <a:buChar char="●"/>
            </a:pPr>
            <a:r>
              <a:rPr lang="en-US" sz="1200">
                <a:solidFill>
                  <a:schemeClr val="dk1"/>
                </a:solidFill>
              </a:rPr>
              <a:t>Heilman Recreation and Fisher Magnet Lower, located on the same block</a:t>
            </a:r>
            <a:endParaRPr sz="1200">
              <a:solidFill>
                <a:schemeClr val="dk1"/>
              </a:solidFill>
            </a:endParaRPr>
          </a:p>
          <a:p>
            <a:pPr marL="457200" lvl="0" indent="-304800" algn="l" rtl="0">
              <a:spcBef>
                <a:spcPts val="0"/>
              </a:spcBef>
              <a:spcAft>
                <a:spcPts val="0"/>
              </a:spcAft>
              <a:buClr>
                <a:schemeClr val="dk1"/>
              </a:buClr>
              <a:buSzPts val="1200"/>
              <a:buChar char="●"/>
            </a:pPr>
            <a:r>
              <a:rPr lang="en-US" sz="1200">
                <a:solidFill>
                  <a:schemeClr val="dk1"/>
                </a:solidFill>
              </a:rPr>
              <a:t>Furthest (Gompers Elementary School) and closest (Fisher Magnet Lower), 2-minute car ride</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Erin</a:t>
            </a:r>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Voter turnout in 2016 was lower in Detroit than other areas in Michigan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Comparing 2012 to 2016, voter turnout in Detroit decreased by about 65,000 and even though the turnout increased in other places in Michigan – Detroit specifically experienced an opposite effect. We also see that this is a trend, as Detroit turnout was lower than the state average for the primary election in March of this year.</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The business problem we aim to solve is to increase accessibility by reducing transportation challenges.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Stakeholders include Detroit voters, political candidates, public officials, and the general public. Since this issue spans a vast group of stakeholders, we will focus on the perspective of Detroit voters.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Based on census data, Detroit residents have limited access to personal transportation.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About 25% of Detroit households do not have a vehicle, and 70% have fewer than 2 vehicles.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Given that at least 60% of households include more than one person, that means in the best case 10% of households in Detroit rely on other forms of transportation.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The Detroit Department of Transportation or DDOT, serves about 85,000 riders a day and given census data, we conclude that DDOT serves 12-13% of the Detroit population.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Solving this business problem is important since gaps in voter turnout have historically affected marginalized groups of people. Increasing turnout in Detroit will lead to more representative results in local elections. </a:t>
            </a:r>
            <a:endParaRPr>
              <a:solidFill>
                <a:schemeClr val="dk1"/>
              </a:solidFill>
            </a:endParaRPr>
          </a:p>
          <a:p>
            <a:pPr marL="0" lvl="0" indent="0" algn="l" rtl="0">
              <a:spcBef>
                <a:spcPts val="1200"/>
              </a:spcBef>
              <a:spcAft>
                <a:spcPts val="0"/>
              </a:spcAft>
              <a:buNone/>
            </a:pPr>
            <a:endParaRPr/>
          </a:p>
        </p:txBody>
      </p:sp>
      <p:sp>
        <p:nvSpPr>
          <p:cNvPr id="92" name="Google Shape;92;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Camille</a:t>
            </a:r>
            <a:endParaRPr/>
          </a:p>
        </p:txBody>
      </p:sp>
      <p:sp>
        <p:nvSpPr>
          <p:cNvPr id="243" name="Google Shape;243;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73725eec27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73725eec2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73725eec27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73725eec2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endParaRPr dirty="0"/>
          </a:p>
        </p:txBody>
      </p:sp>
      <p:sp>
        <p:nvSpPr>
          <p:cNvPr id="86" name="Google Shape;8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9653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Erin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The analytical problem we are trying to solve is to minimize a voter’s travel time to get to the polling location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We intend to reduce the distance from accessible transportation to polling locations and reduce time spent waiting for transportation. </a:t>
            </a:r>
            <a:endParaRPr>
              <a:solidFill>
                <a:schemeClr val="dk1"/>
              </a:solidFill>
            </a:endParaRPr>
          </a:p>
          <a:p>
            <a:pPr marL="182880" lvl="0" indent="0" algn="l" rtl="0">
              <a:lnSpc>
                <a:spcPct val="90000"/>
              </a:lnSpc>
              <a:spcBef>
                <a:spcPts val="1200"/>
              </a:spcBef>
              <a:spcAft>
                <a:spcPts val="0"/>
              </a:spcAft>
              <a:buNone/>
            </a:pPr>
            <a:endParaRPr>
              <a:solidFill>
                <a:schemeClr val="dk1"/>
              </a:solidFill>
            </a:endParaRPr>
          </a:p>
        </p:txBody>
      </p:sp>
      <p:sp>
        <p:nvSpPr>
          <p:cNvPr id="100" name="Google Shape;100;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Erin - </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For data, we used a variety of publicly available datasets including data from the City of Detroit and census population data from 2010. The Detroit data is divided into precincts, but census population data did not include voting precincts, so we used the census tracts to break out data into smaller sections.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This allowed for a more in-depth analysis which helps identify areas of greatest need when considering income and population density. This in-depth analysis will be useful when prioritizing steps in implementation.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US">
                <a:solidFill>
                  <a:schemeClr val="dk1"/>
                </a:solidFill>
              </a:rPr>
              <a:t>·</a:t>
            </a:r>
            <a:r>
              <a:rPr lang="en-US" sz="700">
                <a:solidFill>
                  <a:schemeClr val="dk1"/>
                </a:solidFill>
                <a:latin typeface="Times New Roman"/>
                <a:ea typeface="Times New Roman"/>
                <a:cs typeface="Times New Roman"/>
                <a:sym typeface="Times New Roman"/>
              </a:rPr>
              <a:t>       </a:t>
            </a:r>
            <a:r>
              <a:rPr lang="en-US">
                <a:solidFill>
                  <a:schemeClr val="dk1"/>
                </a:solidFill>
              </a:rPr>
              <a:t>Data was unavailable for bus and driver supply as well as addresses for eligible voters. We also had limited data on DDOT’s budget, so we will be making the following assumptions –</a:t>
            </a:r>
            <a:endParaRPr>
              <a:solidFill>
                <a:schemeClr val="dk1"/>
              </a:solidFill>
            </a:endParaRPr>
          </a:p>
          <a:p>
            <a:pPr marL="914400" lvl="0" indent="0" algn="l" rtl="0">
              <a:lnSpc>
                <a:spcPct val="115000"/>
              </a:lnSpc>
              <a:spcBef>
                <a:spcPts val="1200"/>
              </a:spcBef>
              <a:spcAft>
                <a:spcPts val="0"/>
              </a:spcAft>
              <a:buClr>
                <a:schemeClr val="dk1"/>
              </a:buClr>
              <a:buSzPts val="1100"/>
              <a:buFont typeface="Arial"/>
              <a:buNone/>
            </a:pPr>
            <a:r>
              <a:rPr lang="en-US">
                <a:solidFill>
                  <a:schemeClr val="dk1"/>
                </a:solidFill>
                <a:latin typeface="Courier New"/>
                <a:ea typeface="Courier New"/>
                <a:cs typeface="Courier New"/>
                <a:sym typeface="Courier New"/>
              </a:rPr>
              <a:t>o</a:t>
            </a:r>
            <a:r>
              <a:rPr lang="en-US" sz="700">
                <a:solidFill>
                  <a:schemeClr val="dk1"/>
                </a:solidFill>
                <a:latin typeface="Times New Roman"/>
                <a:ea typeface="Times New Roman"/>
                <a:cs typeface="Times New Roman"/>
                <a:sym typeface="Times New Roman"/>
              </a:rPr>
              <a:t>   </a:t>
            </a:r>
            <a:r>
              <a:rPr lang="en-US">
                <a:solidFill>
                  <a:schemeClr val="dk1"/>
                </a:solidFill>
              </a:rPr>
              <a:t>The DDOT budget is limited and the greatest needs should be addressed first</a:t>
            </a:r>
            <a:endParaRPr>
              <a:solidFill>
                <a:schemeClr val="dk1"/>
              </a:solidFill>
            </a:endParaRPr>
          </a:p>
          <a:p>
            <a:pPr marL="914400" lvl="0" indent="0" algn="l" rtl="0">
              <a:lnSpc>
                <a:spcPct val="115000"/>
              </a:lnSpc>
              <a:spcBef>
                <a:spcPts val="1200"/>
              </a:spcBef>
              <a:spcAft>
                <a:spcPts val="0"/>
              </a:spcAft>
              <a:buClr>
                <a:schemeClr val="dk1"/>
              </a:buClr>
              <a:buSzPts val="1100"/>
              <a:buFont typeface="Arial"/>
              <a:buNone/>
            </a:pPr>
            <a:r>
              <a:rPr lang="en-US">
                <a:solidFill>
                  <a:schemeClr val="dk1"/>
                </a:solidFill>
                <a:latin typeface="Courier New"/>
                <a:ea typeface="Courier New"/>
                <a:cs typeface="Courier New"/>
                <a:sym typeface="Courier New"/>
              </a:rPr>
              <a:t>o</a:t>
            </a:r>
            <a:r>
              <a:rPr lang="en-US" sz="700">
                <a:solidFill>
                  <a:schemeClr val="dk1"/>
                </a:solidFill>
                <a:latin typeface="Times New Roman"/>
                <a:ea typeface="Times New Roman"/>
                <a:cs typeface="Times New Roman"/>
                <a:sym typeface="Times New Roman"/>
              </a:rPr>
              <a:t>   </a:t>
            </a:r>
            <a:r>
              <a:rPr lang="en-US">
                <a:solidFill>
                  <a:schemeClr val="dk1"/>
                </a:solidFill>
              </a:rPr>
              <a:t>The number of buses and bus drivers is limited, and DDOT will not be able to add election day buses to all the existing routes.</a:t>
            </a:r>
            <a:endParaRPr>
              <a:solidFill>
                <a:schemeClr val="dk1"/>
              </a:solidFill>
            </a:endParaRPr>
          </a:p>
          <a:p>
            <a:pPr marL="914400" lvl="0" indent="0" algn="l" rtl="0">
              <a:lnSpc>
                <a:spcPct val="115000"/>
              </a:lnSpc>
              <a:spcBef>
                <a:spcPts val="1200"/>
              </a:spcBef>
              <a:spcAft>
                <a:spcPts val="0"/>
              </a:spcAft>
              <a:buClr>
                <a:schemeClr val="dk1"/>
              </a:buClr>
              <a:buSzPts val="1100"/>
              <a:buFont typeface="Arial"/>
              <a:buNone/>
            </a:pPr>
            <a:r>
              <a:rPr lang="en-US">
                <a:solidFill>
                  <a:schemeClr val="dk1"/>
                </a:solidFill>
                <a:latin typeface="Courier New"/>
                <a:ea typeface="Courier New"/>
                <a:cs typeface="Courier New"/>
                <a:sym typeface="Courier New"/>
              </a:rPr>
              <a:t>o</a:t>
            </a:r>
            <a:r>
              <a:rPr lang="en-US" sz="700">
                <a:solidFill>
                  <a:schemeClr val="dk1"/>
                </a:solidFill>
                <a:latin typeface="Times New Roman"/>
                <a:ea typeface="Times New Roman"/>
                <a:cs typeface="Times New Roman"/>
                <a:sym typeface="Times New Roman"/>
              </a:rPr>
              <a:t>   </a:t>
            </a:r>
            <a:r>
              <a:rPr lang="en-US">
                <a:solidFill>
                  <a:schemeClr val="dk1"/>
                </a:solidFill>
              </a:rPr>
              <a:t>SMART bus routes and stops are not relevant to this analysis because these routes serve the suburban population. Since polling locations are tied to residence, these long-distance routes are not useful to our study.</a:t>
            </a:r>
            <a:endParaRPr>
              <a:solidFill>
                <a:schemeClr val="dk1"/>
              </a:solidFill>
            </a:endParaRPr>
          </a:p>
          <a:p>
            <a:pPr marL="914400" lvl="0" indent="0" algn="l" rtl="0">
              <a:lnSpc>
                <a:spcPct val="115000"/>
              </a:lnSpc>
              <a:spcBef>
                <a:spcPts val="1200"/>
              </a:spcBef>
              <a:spcAft>
                <a:spcPts val="0"/>
              </a:spcAft>
              <a:buClr>
                <a:schemeClr val="dk1"/>
              </a:buClr>
              <a:buSzPts val="1100"/>
              <a:buFont typeface="Arial"/>
              <a:buNone/>
            </a:pPr>
            <a:r>
              <a:rPr lang="en-US">
                <a:solidFill>
                  <a:schemeClr val="dk1"/>
                </a:solidFill>
                <a:latin typeface="Courier New"/>
                <a:ea typeface="Courier New"/>
                <a:cs typeface="Courier New"/>
                <a:sym typeface="Courier New"/>
              </a:rPr>
              <a:t>o</a:t>
            </a:r>
            <a:r>
              <a:rPr lang="en-US" sz="700">
                <a:solidFill>
                  <a:schemeClr val="dk1"/>
                </a:solidFill>
                <a:latin typeface="Times New Roman"/>
                <a:ea typeface="Times New Roman"/>
                <a:cs typeface="Times New Roman"/>
                <a:sym typeface="Times New Roman"/>
              </a:rPr>
              <a:t>   </a:t>
            </a:r>
            <a:r>
              <a:rPr lang="en-US">
                <a:solidFill>
                  <a:schemeClr val="dk1"/>
                </a:solidFill>
              </a:rPr>
              <a:t>And finally, we are also assuming that political candidates, public officials, and the general public are interested in improving voter turnout in Detroit. </a:t>
            </a:r>
            <a:endParaRPr>
              <a:solidFill>
                <a:schemeClr val="dk1"/>
              </a:solidFill>
            </a:endParaRPr>
          </a:p>
          <a:p>
            <a:pPr marL="0" lvl="0" indent="0" algn="l" rtl="0">
              <a:spcBef>
                <a:spcPts val="1200"/>
              </a:spcBef>
              <a:spcAft>
                <a:spcPts val="0"/>
              </a:spcAft>
              <a:buClr>
                <a:schemeClr val="dk1"/>
              </a:buClr>
              <a:buSzPts val="1100"/>
              <a:buFont typeface="Arial"/>
              <a:buNone/>
            </a:pPr>
            <a:endParaRPr>
              <a:solidFill>
                <a:schemeClr val="dk1"/>
              </a:solidFill>
            </a:endParaRPr>
          </a:p>
        </p:txBody>
      </p:sp>
      <p:sp>
        <p:nvSpPr>
          <p:cNvPr id="107" name="Google Shape;107;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Sayali</a:t>
            </a:r>
            <a:endParaRPr/>
          </a:p>
        </p:txBody>
      </p:sp>
      <p:sp>
        <p:nvSpPr>
          <p:cNvPr id="115" name="Google Shape;115;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Sayali</a:t>
            </a:r>
            <a:endParaRPr/>
          </a:p>
        </p:txBody>
      </p:sp>
      <p:sp>
        <p:nvSpPr>
          <p:cNvPr id="121" name="Google Shape;121;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73308fb0ba_3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73308fb0ba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Sayali</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73308fb0ba_3_3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73308fb0ba_3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Sayali - joining population attribute table with centract table by GEOID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73308fb0ba_3_3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73308fb0ba_3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Sayali</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3"/>
        <p:cNvGrpSpPr/>
        <p:nvPr/>
      </p:nvGrpSpPr>
      <p:grpSpPr>
        <a:xfrm>
          <a:off x="0" y="0"/>
          <a:ext cx="0" cy="0"/>
          <a:chOff x="0" y="0"/>
          <a:chExt cx="0" cy="0"/>
        </a:xfrm>
      </p:grpSpPr>
      <p:sp>
        <p:nvSpPr>
          <p:cNvPr id="14" name="Google Shape;14;p2"/>
          <p:cNvSpPr/>
          <p:nvPr/>
        </p:nvSpPr>
        <p:spPr>
          <a:xfrm>
            <a:off x="0" y="761999"/>
            <a:ext cx="9141619" cy="533400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9270263" y="761999"/>
            <a:ext cx="2925318" cy="5334001"/>
          </a:xfrm>
          <a:prstGeom prst="rect">
            <a:avLst/>
          </a:prstGeom>
          <a:solidFill>
            <a:srgbClr val="C8C8C8">
              <a:alpha val="49803"/>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txBox="1">
            <a:spLocks noGrp="1"/>
          </p:cNvSpPr>
          <p:nvPr>
            <p:ph type="ctrTitle"/>
          </p:nvPr>
        </p:nvSpPr>
        <p:spPr>
          <a:xfrm>
            <a:off x="1069848" y="1298448"/>
            <a:ext cx="7315200" cy="325526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FFFFF"/>
              </a:buClr>
              <a:buSzPts val="5900"/>
              <a:buFont typeface="Corbel"/>
              <a:buNone/>
              <a:defRPr sz="590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100015" y="4670246"/>
            <a:ext cx="7315200" cy="914400"/>
          </a:xfrm>
          <a:prstGeom prst="rect">
            <a:avLst/>
          </a:prstGeom>
          <a:noFill/>
          <a:ln>
            <a:noFill/>
          </a:ln>
        </p:spPr>
        <p:txBody>
          <a:bodyPr spcFirstLastPara="1" wrap="square" lIns="91425" tIns="45700" rIns="91425" bIns="45700" anchor="t" anchorCtr="0">
            <a:noAutofit/>
          </a:bodyPr>
          <a:lstStyle>
            <a:lvl1pPr lvl="0" algn="l">
              <a:lnSpc>
                <a:spcPct val="90000"/>
              </a:lnSpc>
              <a:spcBef>
                <a:spcPts val="1200"/>
              </a:spcBef>
              <a:spcAft>
                <a:spcPts val="0"/>
              </a:spcAft>
              <a:buSzPts val="2200"/>
              <a:buNone/>
              <a:defRPr sz="2200" cap="none">
                <a:solidFill>
                  <a:srgbClr val="D7F0F6"/>
                </a:solidFill>
              </a:defRPr>
            </a:lvl1pPr>
            <a:lvl2pPr lvl="1" algn="ctr">
              <a:lnSpc>
                <a:spcPct val="90000"/>
              </a:lnSpc>
              <a:spcBef>
                <a:spcPts val="250"/>
              </a:spcBef>
              <a:spcAft>
                <a:spcPts val="0"/>
              </a:spcAft>
              <a:buSzPts val="2200"/>
              <a:buNone/>
              <a:defRPr sz="2200"/>
            </a:lvl2pPr>
            <a:lvl3pPr lvl="2" algn="ctr">
              <a:lnSpc>
                <a:spcPct val="90000"/>
              </a:lnSpc>
              <a:spcBef>
                <a:spcPts val="250"/>
              </a:spcBef>
              <a:spcAft>
                <a:spcPts val="0"/>
              </a:spcAft>
              <a:buSzPts val="2200"/>
              <a:buNone/>
              <a:defRPr sz="2200"/>
            </a:lvl3pPr>
            <a:lvl4pPr lvl="3" algn="ctr">
              <a:lnSpc>
                <a:spcPct val="90000"/>
              </a:lnSpc>
              <a:spcBef>
                <a:spcPts val="250"/>
              </a:spcBef>
              <a:spcAft>
                <a:spcPts val="0"/>
              </a:spcAft>
              <a:buSzPts val="2000"/>
              <a:buNone/>
              <a:defRPr sz="2000"/>
            </a:lvl4pPr>
            <a:lvl5pPr lvl="4" algn="ctr">
              <a:lnSpc>
                <a:spcPct val="90000"/>
              </a:lnSpc>
              <a:spcBef>
                <a:spcPts val="250"/>
              </a:spcBef>
              <a:spcAft>
                <a:spcPts val="0"/>
              </a:spcAft>
              <a:buSzPts val="2000"/>
              <a:buNone/>
              <a:defRPr sz="2000"/>
            </a:lvl5pPr>
            <a:lvl6pPr lvl="5" algn="ctr">
              <a:lnSpc>
                <a:spcPct val="90000"/>
              </a:lnSpc>
              <a:spcBef>
                <a:spcPts val="250"/>
              </a:spcBef>
              <a:spcAft>
                <a:spcPts val="0"/>
              </a:spcAft>
              <a:buSzPts val="2000"/>
              <a:buNone/>
              <a:defRPr sz="2000"/>
            </a:lvl6pPr>
            <a:lvl7pPr lvl="6" algn="ctr">
              <a:lnSpc>
                <a:spcPct val="90000"/>
              </a:lnSpc>
              <a:spcBef>
                <a:spcPts val="250"/>
              </a:spcBef>
              <a:spcAft>
                <a:spcPts val="0"/>
              </a:spcAft>
              <a:buSzPts val="2000"/>
              <a:buNone/>
              <a:defRPr sz="2000"/>
            </a:lvl7pPr>
            <a:lvl8pPr lvl="7" algn="ctr">
              <a:lnSpc>
                <a:spcPct val="90000"/>
              </a:lnSpc>
              <a:spcBef>
                <a:spcPts val="250"/>
              </a:spcBef>
              <a:spcAft>
                <a:spcPts val="0"/>
              </a:spcAft>
              <a:buSzPts val="2000"/>
              <a:buNone/>
              <a:defRPr sz="2000"/>
            </a:lvl8pPr>
            <a:lvl9pPr lvl="8" algn="ctr">
              <a:lnSpc>
                <a:spcPct val="90000"/>
              </a:lnSpc>
              <a:spcBef>
                <a:spcPts val="250"/>
              </a:spcBef>
              <a:spcAft>
                <a:spcPts val="250"/>
              </a:spcAft>
              <a:buSzPts val="2000"/>
              <a:buNone/>
              <a:defRPr sz="2000"/>
            </a:lvl9pPr>
          </a:lstStyle>
          <a:p>
            <a:endParaRPr/>
          </a:p>
        </p:txBody>
      </p:sp>
      <p:sp>
        <p:nvSpPr>
          <p:cNvPr id="18" name="Google Shape;18;p2"/>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4966548" y="-233172"/>
            <a:ext cx="5120640" cy="7315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vl1pPr>
            <a:lvl2pPr marL="914400" lvl="1" indent="-342900" algn="l">
              <a:lnSpc>
                <a:spcPct val="90000"/>
              </a:lnSpc>
              <a:spcBef>
                <a:spcPts val="250"/>
              </a:spcBef>
              <a:spcAft>
                <a:spcPts val="0"/>
              </a:spcAft>
              <a:buSzPts val="1800"/>
              <a:buChar char="●"/>
              <a:defRPr/>
            </a:lvl2pPr>
            <a:lvl3pPr marL="1371600" lvl="2" indent="-342900" algn="l">
              <a:lnSpc>
                <a:spcPct val="90000"/>
              </a:lnSpc>
              <a:spcBef>
                <a:spcPts val="250"/>
              </a:spcBef>
              <a:spcAft>
                <a:spcPts val="0"/>
              </a:spcAft>
              <a:buSzPts val="1800"/>
              <a:buChar char="●"/>
              <a:defRPr/>
            </a:lvl3pPr>
            <a:lvl4pPr marL="1828800" lvl="3" indent="-342900" algn="l">
              <a:lnSpc>
                <a:spcPct val="90000"/>
              </a:lnSpc>
              <a:spcBef>
                <a:spcPts val="250"/>
              </a:spcBef>
              <a:spcAft>
                <a:spcPts val="0"/>
              </a:spcAft>
              <a:buSzPts val="1800"/>
              <a:buChar char="●"/>
              <a:defRPr/>
            </a:lvl4pPr>
            <a:lvl5pPr marL="2286000" lvl="4" indent="-342900" algn="l">
              <a:lnSpc>
                <a:spcPct val="90000"/>
              </a:lnSpc>
              <a:spcBef>
                <a:spcPts val="250"/>
              </a:spcBef>
              <a:spcAft>
                <a:spcPts val="0"/>
              </a:spcAft>
              <a:buSzPts val="1800"/>
              <a:buChar char="●"/>
              <a:defRPr/>
            </a:lvl5pPr>
            <a:lvl6pPr marL="2743200" lvl="5" indent="-342900" algn="l">
              <a:lnSpc>
                <a:spcPct val="90000"/>
              </a:lnSpc>
              <a:spcBef>
                <a:spcPts val="250"/>
              </a:spcBef>
              <a:spcAft>
                <a:spcPts val="0"/>
              </a:spcAft>
              <a:buSzPts val="1800"/>
              <a:buChar char="●"/>
              <a:defRPr/>
            </a:lvl6pPr>
            <a:lvl7pPr marL="3200400" lvl="6" indent="-342900" algn="l">
              <a:lnSpc>
                <a:spcPct val="90000"/>
              </a:lnSpc>
              <a:spcBef>
                <a:spcPts val="250"/>
              </a:spcBef>
              <a:spcAft>
                <a:spcPts val="0"/>
              </a:spcAft>
              <a:buSzPts val="1800"/>
              <a:buChar char="●"/>
              <a:defRPr/>
            </a:lvl7pPr>
            <a:lvl8pPr marL="3657600" lvl="7" indent="-342900" algn="l">
              <a:lnSpc>
                <a:spcPct val="90000"/>
              </a:lnSpc>
              <a:spcBef>
                <a:spcPts val="250"/>
              </a:spcBef>
              <a:spcAft>
                <a:spcPts val="0"/>
              </a:spcAft>
              <a:buSzPts val="1800"/>
              <a:buChar char="●"/>
              <a:defRPr/>
            </a:lvl8pPr>
            <a:lvl9pPr marL="4114800" lvl="8" indent="-342900" algn="l">
              <a:lnSpc>
                <a:spcPct val="90000"/>
              </a:lnSpc>
              <a:spcBef>
                <a:spcPts val="250"/>
              </a:spcBef>
              <a:spcAft>
                <a:spcPts val="250"/>
              </a:spcAft>
              <a:buSzPts val="1800"/>
              <a:buChar char="●"/>
              <a:defRPr/>
            </a:lvl9pPr>
          </a:lstStyle>
          <a:p>
            <a:endParaRPr/>
          </a:p>
        </p:txBody>
      </p:sp>
      <p:sp>
        <p:nvSpPr>
          <p:cNvPr id="75" name="Google Shape;75;p11"/>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685800" y="2057400"/>
            <a:ext cx="4953000" cy="28194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4965192" y="-228600"/>
            <a:ext cx="5120640" cy="73152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200"/>
              </a:spcBef>
              <a:spcAft>
                <a:spcPts val="0"/>
              </a:spcAft>
              <a:buSzPts val="1800"/>
              <a:buChar char="●"/>
              <a:defRPr/>
            </a:lvl1pPr>
            <a:lvl2pPr marL="914400" lvl="1" indent="-342900" algn="l">
              <a:lnSpc>
                <a:spcPct val="90000"/>
              </a:lnSpc>
              <a:spcBef>
                <a:spcPts val="250"/>
              </a:spcBef>
              <a:spcAft>
                <a:spcPts val="0"/>
              </a:spcAft>
              <a:buSzPts val="1800"/>
              <a:buChar char="●"/>
              <a:defRPr/>
            </a:lvl2pPr>
            <a:lvl3pPr marL="1371600" lvl="2" indent="-342900" algn="l">
              <a:lnSpc>
                <a:spcPct val="90000"/>
              </a:lnSpc>
              <a:spcBef>
                <a:spcPts val="250"/>
              </a:spcBef>
              <a:spcAft>
                <a:spcPts val="0"/>
              </a:spcAft>
              <a:buSzPts val="1800"/>
              <a:buChar char="●"/>
              <a:defRPr/>
            </a:lvl3pPr>
            <a:lvl4pPr marL="1828800" lvl="3" indent="-342900" algn="l">
              <a:lnSpc>
                <a:spcPct val="90000"/>
              </a:lnSpc>
              <a:spcBef>
                <a:spcPts val="250"/>
              </a:spcBef>
              <a:spcAft>
                <a:spcPts val="0"/>
              </a:spcAft>
              <a:buSzPts val="1800"/>
              <a:buChar char="●"/>
              <a:defRPr/>
            </a:lvl4pPr>
            <a:lvl5pPr marL="2286000" lvl="4" indent="-342900" algn="l">
              <a:lnSpc>
                <a:spcPct val="90000"/>
              </a:lnSpc>
              <a:spcBef>
                <a:spcPts val="250"/>
              </a:spcBef>
              <a:spcAft>
                <a:spcPts val="0"/>
              </a:spcAft>
              <a:buSzPts val="1800"/>
              <a:buChar char="●"/>
              <a:defRPr/>
            </a:lvl5pPr>
            <a:lvl6pPr marL="2743200" lvl="5" indent="-342900" algn="l">
              <a:lnSpc>
                <a:spcPct val="90000"/>
              </a:lnSpc>
              <a:spcBef>
                <a:spcPts val="250"/>
              </a:spcBef>
              <a:spcAft>
                <a:spcPts val="0"/>
              </a:spcAft>
              <a:buSzPts val="1800"/>
              <a:buChar char="●"/>
              <a:defRPr/>
            </a:lvl6pPr>
            <a:lvl7pPr marL="3200400" lvl="6" indent="-342900" algn="l">
              <a:lnSpc>
                <a:spcPct val="90000"/>
              </a:lnSpc>
              <a:spcBef>
                <a:spcPts val="250"/>
              </a:spcBef>
              <a:spcAft>
                <a:spcPts val="0"/>
              </a:spcAft>
              <a:buSzPts val="1800"/>
              <a:buChar char="●"/>
              <a:defRPr/>
            </a:lvl7pPr>
            <a:lvl8pPr marL="3657600" lvl="7" indent="-342900" algn="l">
              <a:lnSpc>
                <a:spcPct val="90000"/>
              </a:lnSpc>
              <a:spcBef>
                <a:spcPts val="250"/>
              </a:spcBef>
              <a:spcAft>
                <a:spcPts val="0"/>
              </a:spcAft>
              <a:buSzPts val="1800"/>
              <a:buChar char="●"/>
              <a:defRPr/>
            </a:lvl8pPr>
            <a:lvl9pPr marL="4114800" lvl="8" indent="-342900" algn="l">
              <a:lnSpc>
                <a:spcPct val="90000"/>
              </a:lnSpc>
              <a:spcBef>
                <a:spcPts val="250"/>
              </a:spcBef>
              <a:spcAft>
                <a:spcPts val="250"/>
              </a:spcAft>
              <a:buSzPts val="1800"/>
              <a:buChar char="●"/>
              <a:defRPr/>
            </a:lvl9pPr>
          </a:lstStyle>
          <a:p>
            <a:endParaRPr/>
          </a:p>
        </p:txBody>
      </p:sp>
      <p:sp>
        <p:nvSpPr>
          <p:cNvPr id="81" name="Google Shape;81;p12"/>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3869268" y="864108"/>
            <a:ext cx="7315200" cy="5120640"/>
          </a:xfrm>
          <a:prstGeom prst="rect">
            <a:avLst/>
          </a:prstGeom>
          <a:noFill/>
          <a:ln>
            <a:noFill/>
          </a:ln>
        </p:spPr>
        <p:txBody>
          <a:bodyPr spcFirstLastPara="1" wrap="square" lIns="91425" tIns="45700" rIns="91425" bIns="45700" anchor="ctr" anchorCtr="0">
            <a:noAutofit/>
          </a:bodyPr>
          <a:lstStyle>
            <a:lvl1pPr marL="457200" lvl="0" indent="-342900" algn="l">
              <a:lnSpc>
                <a:spcPct val="90000"/>
              </a:lnSpc>
              <a:spcBef>
                <a:spcPts val="1200"/>
              </a:spcBef>
              <a:spcAft>
                <a:spcPts val="0"/>
              </a:spcAft>
              <a:buSzPts val="1800"/>
              <a:buChar char="●"/>
              <a:defRPr/>
            </a:lvl1pPr>
            <a:lvl2pPr marL="914400" lvl="1" indent="-342900" algn="l">
              <a:lnSpc>
                <a:spcPct val="90000"/>
              </a:lnSpc>
              <a:spcBef>
                <a:spcPts val="250"/>
              </a:spcBef>
              <a:spcAft>
                <a:spcPts val="0"/>
              </a:spcAft>
              <a:buSzPts val="1800"/>
              <a:buChar char="●"/>
              <a:defRPr/>
            </a:lvl2pPr>
            <a:lvl3pPr marL="1371600" lvl="2" indent="-342900" algn="l">
              <a:lnSpc>
                <a:spcPct val="90000"/>
              </a:lnSpc>
              <a:spcBef>
                <a:spcPts val="250"/>
              </a:spcBef>
              <a:spcAft>
                <a:spcPts val="0"/>
              </a:spcAft>
              <a:buSzPts val="1800"/>
              <a:buChar char="●"/>
              <a:defRPr/>
            </a:lvl3pPr>
            <a:lvl4pPr marL="1828800" lvl="3" indent="-342900" algn="l">
              <a:lnSpc>
                <a:spcPct val="90000"/>
              </a:lnSpc>
              <a:spcBef>
                <a:spcPts val="250"/>
              </a:spcBef>
              <a:spcAft>
                <a:spcPts val="0"/>
              </a:spcAft>
              <a:buSzPts val="1800"/>
              <a:buChar char="●"/>
              <a:defRPr/>
            </a:lvl4pPr>
            <a:lvl5pPr marL="2286000" lvl="4" indent="-342900" algn="l">
              <a:lnSpc>
                <a:spcPct val="90000"/>
              </a:lnSpc>
              <a:spcBef>
                <a:spcPts val="250"/>
              </a:spcBef>
              <a:spcAft>
                <a:spcPts val="0"/>
              </a:spcAft>
              <a:buSzPts val="1800"/>
              <a:buChar char="●"/>
              <a:defRPr/>
            </a:lvl5pPr>
            <a:lvl6pPr marL="2743200" lvl="5" indent="-342900" algn="l">
              <a:lnSpc>
                <a:spcPct val="90000"/>
              </a:lnSpc>
              <a:spcBef>
                <a:spcPts val="250"/>
              </a:spcBef>
              <a:spcAft>
                <a:spcPts val="0"/>
              </a:spcAft>
              <a:buSzPts val="1800"/>
              <a:buChar char="●"/>
              <a:defRPr/>
            </a:lvl6pPr>
            <a:lvl7pPr marL="3200400" lvl="6" indent="-342900" algn="l">
              <a:lnSpc>
                <a:spcPct val="90000"/>
              </a:lnSpc>
              <a:spcBef>
                <a:spcPts val="250"/>
              </a:spcBef>
              <a:spcAft>
                <a:spcPts val="0"/>
              </a:spcAft>
              <a:buSzPts val="1800"/>
              <a:buChar char="●"/>
              <a:defRPr/>
            </a:lvl7pPr>
            <a:lvl8pPr marL="3657600" lvl="7" indent="-342900" algn="l">
              <a:lnSpc>
                <a:spcPct val="90000"/>
              </a:lnSpc>
              <a:spcBef>
                <a:spcPts val="250"/>
              </a:spcBef>
              <a:spcAft>
                <a:spcPts val="0"/>
              </a:spcAft>
              <a:buSzPts val="1800"/>
              <a:buChar char="●"/>
              <a:defRPr/>
            </a:lvl8pPr>
            <a:lvl9pPr marL="4114800" lvl="8" indent="-342900" algn="l">
              <a:lnSpc>
                <a:spcPct val="90000"/>
              </a:lnSpc>
              <a:spcBef>
                <a:spcPts val="250"/>
              </a:spcBef>
              <a:spcAft>
                <a:spcPts val="250"/>
              </a:spcAft>
              <a:buSzPts val="1800"/>
              <a:buChar char="●"/>
              <a:defRPr/>
            </a:lvl9pPr>
          </a:lstStyle>
          <a:p>
            <a:endParaRPr/>
          </a:p>
        </p:txBody>
      </p:sp>
      <p:sp>
        <p:nvSpPr>
          <p:cNvPr id="24" name="Google Shape;24;p3"/>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3867912" y="1298448"/>
            <a:ext cx="7315200" cy="3255264"/>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595959"/>
              </a:buClr>
              <a:buSzPts val="5900"/>
              <a:buFont typeface="Corbel"/>
              <a:buNone/>
              <a:defRPr sz="5900" b="0">
                <a:solidFill>
                  <a:srgbClr val="595959"/>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3886200" y="4672584"/>
            <a:ext cx="7315200" cy="9144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200"/>
              </a:spcBef>
              <a:spcAft>
                <a:spcPts val="0"/>
              </a:spcAft>
              <a:buSzPts val="2200"/>
              <a:buNone/>
              <a:defRPr sz="2200" cap="none">
                <a:solidFill>
                  <a:srgbClr val="595959"/>
                </a:solidFill>
              </a:defRPr>
            </a:lvl1pPr>
            <a:lvl2pPr marL="914400" lvl="1" indent="-228600" algn="l">
              <a:lnSpc>
                <a:spcPct val="90000"/>
              </a:lnSpc>
              <a:spcBef>
                <a:spcPts val="250"/>
              </a:spcBef>
              <a:spcAft>
                <a:spcPts val="0"/>
              </a:spcAft>
              <a:buSzPts val="1800"/>
              <a:buNone/>
              <a:defRPr sz="1800">
                <a:solidFill>
                  <a:srgbClr val="888888"/>
                </a:solidFill>
              </a:defRPr>
            </a:lvl2pPr>
            <a:lvl3pPr marL="1371600" lvl="2" indent="-228600" algn="l">
              <a:lnSpc>
                <a:spcPct val="90000"/>
              </a:lnSpc>
              <a:spcBef>
                <a:spcPts val="250"/>
              </a:spcBef>
              <a:spcAft>
                <a:spcPts val="0"/>
              </a:spcAft>
              <a:buSzPts val="1600"/>
              <a:buNone/>
              <a:defRPr sz="1600">
                <a:solidFill>
                  <a:srgbClr val="888888"/>
                </a:solidFill>
              </a:defRPr>
            </a:lvl3pPr>
            <a:lvl4pPr marL="1828800" lvl="3" indent="-228600" algn="l">
              <a:lnSpc>
                <a:spcPct val="90000"/>
              </a:lnSpc>
              <a:spcBef>
                <a:spcPts val="250"/>
              </a:spcBef>
              <a:spcAft>
                <a:spcPts val="0"/>
              </a:spcAft>
              <a:buSzPts val="1400"/>
              <a:buNone/>
              <a:defRPr sz="1400">
                <a:solidFill>
                  <a:srgbClr val="888888"/>
                </a:solidFill>
              </a:defRPr>
            </a:lvl4pPr>
            <a:lvl5pPr marL="2286000" lvl="4" indent="-228600" algn="l">
              <a:lnSpc>
                <a:spcPct val="90000"/>
              </a:lnSpc>
              <a:spcBef>
                <a:spcPts val="250"/>
              </a:spcBef>
              <a:spcAft>
                <a:spcPts val="0"/>
              </a:spcAft>
              <a:buSzPts val="1400"/>
              <a:buNone/>
              <a:defRPr sz="1400">
                <a:solidFill>
                  <a:srgbClr val="888888"/>
                </a:solidFill>
              </a:defRPr>
            </a:lvl5pPr>
            <a:lvl6pPr marL="2743200" lvl="5" indent="-228600" algn="l">
              <a:lnSpc>
                <a:spcPct val="90000"/>
              </a:lnSpc>
              <a:spcBef>
                <a:spcPts val="250"/>
              </a:spcBef>
              <a:spcAft>
                <a:spcPts val="0"/>
              </a:spcAft>
              <a:buSzPts val="1400"/>
              <a:buNone/>
              <a:defRPr sz="1400">
                <a:solidFill>
                  <a:srgbClr val="888888"/>
                </a:solidFill>
              </a:defRPr>
            </a:lvl6pPr>
            <a:lvl7pPr marL="3200400" lvl="6" indent="-228600" algn="l">
              <a:lnSpc>
                <a:spcPct val="90000"/>
              </a:lnSpc>
              <a:spcBef>
                <a:spcPts val="250"/>
              </a:spcBef>
              <a:spcAft>
                <a:spcPts val="0"/>
              </a:spcAft>
              <a:buSzPts val="1400"/>
              <a:buNone/>
              <a:defRPr sz="1400">
                <a:solidFill>
                  <a:srgbClr val="888888"/>
                </a:solidFill>
              </a:defRPr>
            </a:lvl7pPr>
            <a:lvl8pPr marL="3657600" lvl="7" indent="-228600" algn="l">
              <a:lnSpc>
                <a:spcPct val="90000"/>
              </a:lnSpc>
              <a:spcBef>
                <a:spcPts val="250"/>
              </a:spcBef>
              <a:spcAft>
                <a:spcPts val="0"/>
              </a:spcAft>
              <a:buSzPts val="1400"/>
              <a:buNone/>
              <a:defRPr sz="1400">
                <a:solidFill>
                  <a:srgbClr val="888888"/>
                </a:solidFill>
              </a:defRPr>
            </a:lvl8pPr>
            <a:lvl9pPr marL="4114800" lvl="8" indent="-228600" algn="l">
              <a:lnSpc>
                <a:spcPct val="90000"/>
              </a:lnSpc>
              <a:spcBef>
                <a:spcPts val="250"/>
              </a:spcBef>
              <a:spcAft>
                <a:spcPts val="250"/>
              </a:spcAft>
              <a:buSzPts val="1400"/>
              <a:buNone/>
              <a:defRPr sz="1400">
                <a:solidFill>
                  <a:srgbClr val="888888"/>
                </a:solidFill>
              </a:defRPr>
            </a:lvl9pPr>
          </a:lstStyle>
          <a:p>
            <a:endParaRPr/>
          </a:p>
        </p:txBody>
      </p:sp>
      <p:sp>
        <p:nvSpPr>
          <p:cNvPr id="30" name="Google Shape;30;p4"/>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3867912" y="868680"/>
            <a:ext cx="3474720" cy="512064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36" name="Google Shape;36;p5"/>
          <p:cNvSpPr txBox="1">
            <a:spLocks noGrp="1"/>
          </p:cNvSpPr>
          <p:nvPr>
            <p:ph type="body" idx="2"/>
          </p:nvPr>
        </p:nvSpPr>
        <p:spPr>
          <a:xfrm>
            <a:off x="7818120" y="868680"/>
            <a:ext cx="3474720" cy="512064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37" name="Google Shape;37;p5"/>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3867912" y="1023586"/>
            <a:ext cx="3474720" cy="8077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0"/>
              </a:spcBef>
              <a:spcAft>
                <a:spcPts val="0"/>
              </a:spcAft>
              <a:buSzPts val="2000"/>
              <a:buNone/>
              <a:defRPr sz="2000" b="1">
                <a:solidFill>
                  <a:srgbClr val="595959"/>
                </a:solidFill>
              </a:defRPr>
            </a:lvl1pPr>
            <a:lvl2pPr marL="914400" lvl="1" indent="-228600" algn="l">
              <a:lnSpc>
                <a:spcPct val="90000"/>
              </a:lnSpc>
              <a:spcBef>
                <a:spcPts val="250"/>
              </a:spcBef>
              <a:spcAft>
                <a:spcPts val="0"/>
              </a:spcAft>
              <a:buSzPts val="2000"/>
              <a:buNone/>
              <a:defRPr sz="2000" b="1"/>
            </a:lvl2pPr>
            <a:lvl3pPr marL="1371600" lvl="2" indent="-228600" algn="l">
              <a:lnSpc>
                <a:spcPct val="90000"/>
              </a:lnSpc>
              <a:spcBef>
                <a:spcPts val="250"/>
              </a:spcBef>
              <a:spcAft>
                <a:spcPts val="0"/>
              </a:spcAft>
              <a:buSzPts val="1800"/>
              <a:buNone/>
              <a:defRPr sz="1800" b="1"/>
            </a:lvl3pPr>
            <a:lvl4pPr marL="1828800" lvl="3" indent="-228600" algn="l">
              <a:lnSpc>
                <a:spcPct val="90000"/>
              </a:lnSpc>
              <a:spcBef>
                <a:spcPts val="250"/>
              </a:spcBef>
              <a:spcAft>
                <a:spcPts val="0"/>
              </a:spcAft>
              <a:buSzPts val="1600"/>
              <a:buNone/>
              <a:defRPr sz="1600" b="1"/>
            </a:lvl4pPr>
            <a:lvl5pPr marL="2286000" lvl="4" indent="-228600" algn="l">
              <a:lnSpc>
                <a:spcPct val="90000"/>
              </a:lnSpc>
              <a:spcBef>
                <a:spcPts val="250"/>
              </a:spcBef>
              <a:spcAft>
                <a:spcPts val="0"/>
              </a:spcAft>
              <a:buSzPts val="1600"/>
              <a:buNone/>
              <a:defRPr sz="1600" b="1"/>
            </a:lvl5pPr>
            <a:lvl6pPr marL="2743200" lvl="5" indent="-228600" algn="l">
              <a:lnSpc>
                <a:spcPct val="90000"/>
              </a:lnSpc>
              <a:spcBef>
                <a:spcPts val="250"/>
              </a:spcBef>
              <a:spcAft>
                <a:spcPts val="0"/>
              </a:spcAft>
              <a:buSzPts val="1600"/>
              <a:buNone/>
              <a:defRPr sz="1600" b="1"/>
            </a:lvl6pPr>
            <a:lvl7pPr marL="3200400" lvl="6" indent="-228600" algn="l">
              <a:lnSpc>
                <a:spcPct val="90000"/>
              </a:lnSpc>
              <a:spcBef>
                <a:spcPts val="250"/>
              </a:spcBef>
              <a:spcAft>
                <a:spcPts val="0"/>
              </a:spcAft>
              <a:buSzPts val="1600"/>
              <a:buNone/>
              <a:defRPr sz="1600" b="1"/>
            </a:lvl7pPr>
            <a:lvl8pPr marL="3657600" lvl="7" indent="-228600" algn="l">
              <a:lnSpc>
                <a:spcPct val="90000"/>
              </a:lnSpc>
              <a:spcBef>
                <a:spcPts val="250"/>
              </a:spcBef>
              <a:spcAft>
                <a:spcPts val="0"/>
              </a:spcAft>
              <a:buSzPts val="1600"/>
              <a:buNone/>
              <a:defRPr sz="1600" b="1"/>
            </a:lvl8pPr>
            <a:lvl9pPr marL="4114800" lvl="8" indent="-228600" algn="l">
              <a:lnSpc>
                <a:spcPct val="90000"/>
              </a:lnSpc>
              <a:spcBef>
                <a:spcPts val="250"/>
              </a:spcBef>
              <a:spcAft>
                <a:spcPts val="250"/>
              </a:spcAft>
              <a:buSzPts val="1600"/>
              <a:buNone/>
              <a:defRPr sz="1600" b="1"/>
            </a:lvl9pPr>
          </a:lstStyle>
          <a:p>
            <a:endParaRPr/>
          </a:p>
        </p:txBody>
      </p:sp>
      <p:sp>
        <p:nvSpPr>
          <p:cNvPr id="43" name="Google Shape;43;p6"/>
          <p:cNvSpPr txBox="1">
            <a:spLocks noGrp="1"/>
          </p:cNvSpPr>
          <p:nvPr>
            <p:ph type="body" idx="2"/>
          </p:nvPr>
        </p:nvSpPr>
        <p:spPr>
          <a:xfrm>
            <a:off x="3867912" y="1930936"/>
            <a:ext cx="3474720" cy="402336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44" name="Google Shape;44;p6"/>
          <p:cNvSpPr txBox="1">
            <a:spLocks noGrp="1"/>
          </p:cNvSpPr>
          <p:nvPr>
            <p:ph type="body" idx="3"/>
          </p:nvPr>
        </p:nvSpPr>
        <p:spPr>
          <a:xfrm>
            <a:off x="7818463" y="1023586"/>
            <a:ext cx="3474720" cy="813171"/>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0"/>
              </a:spcBef>
              <a:spcAft>
                <a:spcPts val="0"/>
              </a:spcAft>
              <a:buSzPts val="2000"/>
              <a:buNone/>
              <a:defRPr sz="2000" b="1">
                <a:solidFill>
                  <a:srgbClr val="595959"/>
                </a:solidFill>
              </a:defRPr>
            </a:lvl1pPr>
            <a:lvl2pPr marL="914400" lvl="1" indent="-228600" algn="l">
              <a:lnSpc>
                <a:spcPct val="90000"/>
              </a:lnSpc>
              <a:spcBef>
                <a:spcPts val="250"/>
              </a:spcBef>
              <a:spcAft>
                <a:spcPts val="0"/>
              </a:spcAft>
              <a:buSzPts val="2000"/>
              <a:buNone/>
              <a:defRPr sz="2000" b="1"/>
            </a:lvl2pPr>
            <a:lvl3pPr marL="1371600" lvl="2" indent="-228600" algn="l">
              <a:lnSpc>
                <a:spcPct val="90000"/>
              </a:lnSpc>
              <a:spcBef>
                <a:spcPts val="250"/>
              </a:spcBef>
              <a:spcAft>
                <a:spcPts val="0"/>
              </a:spcAft>
              <a:buSzPts val="1800"/>
              <a:buNone/>
              <a:defRPr sz="1800" b="1"/>
            </a:lvl3pPr>
            <a:lvl4pPr marL="1828800" lvl="3" indent="-228600" algn="l">
              <a:lnSpc>
                <a:spcPct val="90000"/>
              </a:lnSpc>
              <a:spcBef>
                <a:spcPts val="250"/>
              </a:spcBef>
              <a:spcAft>
                <a:spcPts val="0"/>
              </a:spcAft>
              <a:buSzPts val="1600"/>
              <a:buNone/>
              <a:defRPr sz="1600" b="1"/>
            </a:lvl4pPr>
            <a:lvl5pPr marL="2286000" lvl="4" indent="-228600" algn="l">
              <a:lnSpc>
                <a:spcPct val="90000"/>
              </a:lnSpc>
              <a:spcBef>
                <a:spcPts val="250"/>
              </a:spcBef>
              <a:spcAft>
                <a:spcPts val="0"/>
              </a:spcAft>
              <a:buSzPts val="1600"/>
              <a:buNone/>
              <a:defRPr sz="1600" b="1"/>
            </a:lvl5pPr>
            <a:lvl6pPr marL="2743200" lvl="5" indent="-228600" algn="l">
              <a:lnSpc>
                <a:spcPct val="90000"/>
              </a:lnSpc>
              <a:spcBef>
                <a:spcPts val="250"/>
              </a:spcBef>
              <a:spcAft>
                <a:spcPts val="0"/>
              </a:spcAft>
              <a:buSzPts val="1600"/>
              <a:buNone/>
              <a:defRPr sz="1600" b="1"/>
            </a:lvl6pPr>
            <a:lvl7pPr marL="3200400" lvl="6" indent="-228600" algn="l">
              <a:lnSpc>
                <a:spcPct val="90000"/>
              </a:lnSpc>
              <a:spcBef>
                <a:spcPts val="250"/>
              </a:spcBef>
              <a:spcAft>
                <a:spcPts val="0"/>
              </a:spcAft>
              <a:buSzPts val="1600"/>
              <a:buNone/>
              <a:defRPr sz="1600" b="1"/>
            </a:lvl7pPr>
            <a:lvl8pPr marL="3657600" lvl="7" indent="-228600" algn="l">
              <a:lnSpc>
                <a:spcPct val="90000"/>
              </a:lnSpc>
              <a:spcBef>
                <a:spcPts val="250"/>
              </a:spcBef>
              <a:spcAft>
                <a:spcPts val="0"/>
              </a:spcAft>
              <a:buSzPts val="1600"/>
              <a:buNone/>
              <a:defRPr sz="1600" b="1"/>
            </a:lvl8pPr>
            <a:lvl9pPr marL="4114800" lvl="8" indent="-228600" algn="l">
              <a:lnSpc>
                <a:spcPct val="90000"/>
              </a:lnSpc>
              <a:spcBef>
                <a:spcPts val="250"/>
              </a:spcBef>
              <a:spcAft>
                <a:spcPts val="250"/>
              </a:spcAft>
              <a:buSzPts val="1600"/>
              <a:buNone/>
              <a:defRPr sz="1600" b="1"/>
            </a:lvl9pPr>
          </a:lstStyle>
          <a:p>
            <a:endParaRPr/>
          </a:p>
        </p:txBody>
      </p:sp>
      <p:sp>
        <p:nvSpPr>
          <p:cNvPr id="45" name="Google Shape;45;p6"/>
          <p:cNvSpPr txBox="1">
            <a:spLocks noGrp="1"/>
          </p:cNvSpPr>
          <p:nvPr>
            <p:ph type="body" idx="4"/>
          </p:nvPr>
        </p:nvSpPr>
        <p:spPr>
          <a:xfrm>
            <a:off x="7818463" y="1930936"/>
            <a:ext cx="3474720" cy="402336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46" name="Google Shape;46;p6"/>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FFFFF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256032" y="1143000"/>
            <a:ext cx="2834640" cy="237744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FFFFF"/>
              </a:buClr>
              <a:buSzPts val="3200"/>
              <a:buFont typeface="Corbel"/>
              <a:buNone/>
              <a:defRPr sz="32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3867912" y="868680"/>
            <a:ext cx="7315200" cy="5120640"/>
          </a:xfrm>
          <a:prstGeom prst="rect">
            <a:avLst/>
          </a:prstGeom>
          <a:noFill/>
          <a:ln>
            <a:noFill/>
          </a:ln>
        </p:spPr>
        <p:txBody>
          <a:bodyPr spcFirstLastPara="1" wrap="square" lIns="91425" tIns="45700" rIns="91425" bIns="45700" anchor="ctr" anchorCtr="0">
            <a:noAutofit/>
          </a:bodyPr>
          <a:lstStyle>
            <a:lvl1pPr marL="457200" lvl="0" indent="-355600" algn="l">
              <a:lnSpc>
                <a:spcPct val="90000"/>
              </a:lnSpc>
              <a:spcBef>
                <a:spcPts val="1200"/>
              </a:spcBef>
              <a:spcAft>
                <a:spcPts val="0"/>
              </a:spcAft>
              <a:buSzPts val="2000"/>
              <a:buChar char="●"/>
              <a:defRPr sz="2000"/>
            </a:lvl1pPr>
            <a:lvl2pPr marL="914400" lvl="1" indent="-342900" algn="l">
              <a:lnSpc>
                <a:spcPct val="90000"/>
              </a:lnSpc>
              <a:spcBef>
                <a:spcPts val="250"/>
              </a:spcBef>
              <a:spcAft>
                <a:spcPts val="0"/>
              </a:spcAft>
              <a:buSzPts val="1800"/>
              <a:buChar char="●"/>
              <a:defRPr sz="1800"/>
            </a:lvl2pPr>
            <a:lvl3pPr marL="1371600" lvl="2" indent="-330200" algn="l">
              <a:lnSpc>
                <a:spcPct val="90000"/>
              </a:lnSpc>
              <a:spcBef>
                <a:spcPts val="250"/>
              </a:spcBef>
              <a:spcAft>
                <a:spcPts val="0"/>
              </a:spcAft>
              <a:buSzPts val="1600"/>
              <a:buChar char="●"/>
              <a:defRPr sz="1600"/>
            </a:lvl3pPr>
            <a:lvl4pPr marL="1828800" lvl="3" indent="-317500" algn="l">
              <a:lnSpc>
                <a:spcPct val="90000"/>
              </a:lnSpc>
              <a:spcBef>
                <a:spcPts val="250"/>
              </a:spcBef>
              <a:spcAft>
                <a:spcPts val="0"/>
              </a:spcAft>
              <a:buSzPts val="1400"/>
              <a:buChar char="●"/>
              <a:defRPr sz="1400"/>
            </a:lvl4pPr>
            <a:lvl5pPr marL="2286000" lvl="4" indent="-317500" algn="l">
              <a:lnSpc>
                <a:spcPct val="90000"/>
              </a:lnSpc>
              <a:spcBef>
                <a:spcPts val="250"/>
              </a:spcBef>
              <a:spcAft>
                <a:spcPts val="0"/>
              </a:spcAft>
              <a:buSzPts val="1400"/>
              <a:buChar char="●"/>
              <a:defRPr sz="1400"/>
            </a:lvl5pPr>
            <a:lvl6pPr marL="2743200" lvl="5" indent="-317500" algn="l">
              <a:lnSpc>
                <a:spcPct val="90000"/>
              </a:lnSpc>
              <a:spcBef>
                <a:spcPts val="250"/>
              </a:spcBef>
              <a:spcAft>
                <a:spcPts val="0"/>
              </a:spcAft>
              <a:buSzPts val="1400"/>
              <a:buChar char="●"/>
              <a:defRPr sz="1400"/>
            </a:lvl6pPr>
            <a:lvl7pPr marL="3200400" lvl="6" indent="-317500" algn="l">
              <a:lnSpc>
                <a:spcPct val="90000"/>
              </a:lnSpc>
              <a:spcBef>
                <a:spcPts val="250"/>
              </a:spcBef>
              <a:spcAft>
                <a:spcPts val="0"/>
              </a:spcAft>
              <a:buSzPts val="1400"/>
              <a:buChar char="●"/>
              <a:defRPr sz="1400"/>
            </a:lvl7pPr>
            <a:lvl8pPr marL="3657600" lvl="7" indent="-317500" algn="l">
              <a:lnSpc>
                <a:spcPct val="90000"/>
              </a:lnSpc>
              <a:spcBef>
                <a:spcPts val="250"/>
              </a:spcBef>
              <a:spcAft>
                <a:spcPts val="0"/>
              </a:spcAft>
              <a:buSzPts val="1400"/>
              <a:buChar char="●"/>
              <a:defRPr sz="1400"/>
            </a:lvl8pPr>
            <a:lvl9pPr marL="4114800" lvl="8" indent="-317500" algn="l">
              <a:lnSpc>
                <a:spcPct val="90000"/>
              </a:lnSpc>
              <a:spcBef>
                <a:spcPts val="250"/>
              </a:spcBef>
              <a:spcAft>
                <a:spcPts val="250"/>
              </a:spcAft>
              <a:buSzPts val="1400"/>
              <a:buChar char="●"/>
              <a:defRPr sz="1400"/>
            </a:lvl9pPr>
          </a:lstStyle>
          <a:p>
            <a:endParaRPr/>
          </a:p>
        </p:txBody>
      </p:sp>
      <p:sp>
        <p:nvSpPr>
          <p:cNvPr id="61" name="Google Shape;61;p9"/>
          <p:cNvSpPr txBox="1">
            <a:spLocks noGrp="1"/>
          </p:cNvSpPr>
          <p:nvPr>
            <p:ph type="body" idx="2"/>
          </p:nvPr>
        </p:nvSpPr>
        <p:spPr>
          <a:xfrm>
            <a:off x="256032" y="3494176"/>
            <a:ext cx="2834640" cy="232199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200"/>
              </a:spcBef>
              <a:spcAft>
                <a:spcPts val="0"/>
              </a:spcAft>
              <a:buSzPts val="1400"/>
              <a:buNone/>
              <a:defRPr sz="1400">
                <a:solidFill>
                  <a:srgbClr val="FFFFFF"/>
                </a:solidFill>
              </a:defRPr>
            </a:lvl1pPr>
            <a:lvl2pPr marL="914400" lvl="1" indent="-228600" algn="l">
              <a:lnSpc>
                <a:spcPct val="90000"/>
              </a:lnSpc>
              <a:spcBef>
                <a:spcPts val="250"/>
              </a:spcBef>
              <a:spcAft>
                <a:spcPts val="0"/>
              </a:spcAft>
              <a:buSzPts val="1200"/>
              <a:buNone/>
              <a:defRPr sz="1200"/>
            </a:lvl2pPr>
            <a:lvl3pPr marL="1371600" lvl="2" indent="-228600" algn="l">
              <a:lnSpc>
                <a:spcPct val="90000"/>
              </a:lnSpc>
              <a:spcBef>
                <a:spcPts val="250"/>
              </a:spcBef>
              <a:spcAft>
                <a:spcPts val="0"/>
              </a:spcAft>
              <a:buSzPts val="1000"/>
              <a:buNone/>
              <a:defRPr sz="1000"/>
            </a:lvl3pPr>
            <a:lvl4pPr marL="1828800" lvl="3" indent="-228600" algn="l">
              <a:lnSpc>
                <a:spcPct val="90000"/>
              </a:lnSpc>
              <a:spcBef>
                <a:spcPts val="250"/>
              </a:spcBef>
              <a:spcAft>
                <a:spcPts val="0"/>
              </a:spcAft>
              <a:buSzPts val="900"/>
              <a:buNone/>
              <a:defRPr sz="900"/>
            </a:lvl4pPr>
            <a:lvl5pPr marL="2286000" lvl="4" indent="-228600" algn="l">
              <a:lnSpc>
                <a:spcPct val="90000"/>
              </a:lnSpc>
              <a:spcBef>
                <a:spcPts val="250"/>
              </a:spcBef>
              <a:spcAft>
                <a:spcPts val="0"/>
              </a:spcAft>
              <a:buSzPts val="900"/>
              <a:buNone/>
              <a:defRPr sz="900"/>
            </a:lvl5pPr>
            <a:lvl6pPr marL="2743200" lvl="5" indent="-228600" algn="l">
              <a:lnSpc>
                <a:spcPct val="90000"/>
              </a:lnSpc>
              <a:spcBef>
                <a:spcPts val="250"/>
              </a:spcBef>
              <a:spcAft>
                <a:spcPts val="0"/>
              </a:spcAft>
              <a:buSzPts val="900"/>
              <a:buNone/>
              <a:defRPr sz="900"/>
            </a:lvl6pPr>
            <a:lvl7pPr marL="3200400" lvl="6" indent="-228600" algn="l">
              <a:lnSpc>
                <a:spcPct val="90000"/>
              </a:lnSpc>
              <a:spcBef>
                <a:spcPts val="250"/>
              </a:spcBef>
              <a:spcAft>
                <a:spcPts val="0"/>
              </a:spcAft>
              <a:buSzPts val="900"/>
              <a:buNone/>
              <a:defRPr sz="900"/>
            </a:lvl7pPr>
            <a:lvl8pPr marL="3657600" lvl="7" indent="-228600" algn="l">
              <a:lnSpc>
                <a:spcPct val="90000"/>
              </a:lnSpc>
              <a:spcBef>
                <a:spcPts val="250"/>
              </a:spcBef>
              <a:spcAft>
                <a:spcPts val="0"/>
              </a:spcAft>
              <a:buSzPts val="900"/>
              <a:buNone/>
              <a:defRPr sz="900"/>
            </a:lvl8pPr>
            <a:lvl9pPr marL="4114800" lvl="8" indent="-228600" algn="l">
              <a:lnSpc>
                <a:spcPct val="90000"/>
              </a:lnSpc>
              <a:spcBef>
                <a:spcPts val="250"/>
              </a:spcBef>
              <a:spcAft>
                <a:spcPts val="250"/>
              </a:spcAft>
              <a:buSzPts val="900"/>
              <a:buNone/>
              <a:defRPr sz="900"/>
            </a:lvl9pPr>
          </a:lstStyle>
          <a:p>
            <a:endParaRPr/>
          </a:p>
        </p:txBody>
      </p:sp>
      <p:sp>
        <p:nvSpPr>
          <p:cNvPr id="62" name="Google Shape;62;p9"/>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256032" y="1143000"/>
            <a:ext cx="2834640" cy="237744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FFFFFF"/>
              </a:buClr>
              <a:buSzPts val="3200"/>
              <a:buFont typeface="Corbel"/>
              <a:buNone/>
              <a:defRPr sz="32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3570644" y="767419"/>
            <a:ext cx="8115230" cy="5330952"/>
          </a:xfrm>
          <a:prstGeom prst="rect">
            <a:avLst/>
          </a:prstGeom>
          <a:solidFill>
            <a:srgbClr val="BFBFBF"/>
          </a:solidFill>
          <a:ln>
            <a:noFill/>
          </a:ln>
        </p:spPr>
        <p:txBody>
          <a:bodyPr spcFirstLastPara="1" wrap="square" lIns="91425" tIns="45700" rIns="91425" bIns="45700" anchor="t" anchorCtr="0">
            <a:noAutofit/>
          </a:bodyPr>
          <a:lstStyle>
            <a:lvl1pPr marR="0" lvl="0" algn="l" rtl="0">
              <a:lnSpc>
                <a:spcPct val="90000"/>
              </a:lnSpc>
              <a:spcBef>
                <a:spcPts val="1200"/>
              </a:spcBef>
              <a:spcAft>
                <a:spcPts val="0"/>
              </a:spcAft>
              <a:buClr>
                <a:schemeClr val="accent1"/>
              </a:buClr>
              <a:buSzPts val="3200"/>
              <a:buFont typeface="Noto Sans Symbols"/>
              <a:buNone/>
              <a:defRPr sz="3200" b="0" i="0" u="none" strike="noStrike" cap="none">
                <a:solidFill>
                  <a:srgbClr val="595959"/>
                </a:solidFill>
                <a:latin typeface="Corbel"/>
                <a:ea typeface="Corbel"/>
                <a:cs typeface="Corbel"/>
                <a:sym typeface="Corbel"/>
              </a:defRPr>
            </a:lvl1pPr>
            <a:lvl2pPr marR="0" lvl="1" algn="l" rtl="0">
              <a:lnSpc>
                <a:spcPct val="90000"/>
              </a:lnSpc>
              <a:spcBef>
                <a:spcPts val="250"/>
              </a:spcBef>
              <a:spcAft>
                <a:spcPts val="0"/>
              </a:spcAft>
              <a:buClr>
                <a:schemeClr val="accent1"/>
              </a:buClr>
              <a:buSzPts val="2800"/>
              <a:buFont typeface="Noto Sans Symbols"/>
              <a:buNone/>
              <a:defRPr sz="2800" b="0" i="0" u="none" strike="noStrike" cap="none">
                <a:solidFill>
                  <a:srgbClr val="595959"/>
                </a:solidFill>
                <a:latin typeface="Corbel"/>
                <a:ea typeface="Corbel"/>
                <a:cs typeface="Corbel"/>
                <a:sym typeface="Corbel"/>
              </a:defRPr>
            </a:lvl2pPr>
            <a:lvl3pPr marR="0" lvl="2" algn="l" rtl="0">
              <a:lnSpc>
                <a:spcPct val="90000"/>
              </a:lnSpc>
              <a:spcBef>
                <a:spcPts val="250"/>
              </a:spcBef>
              <a:spcAft>
                <a:spcPts val="0"/>
              </a:spcAft>
              <a:buClr>
                <a:schemeClr val="accent1"/>
              </a:buClr>
              <a:buSzPts val="2400"/>
              <a:buFont typeface="Noto Sans Symbols"/>
              <a:buNone/>
              <a:defRPr sz="2400" b="0" i="0" u="none" strike="noStrike" cap="none">
                <a:solidFill>
                  <a:srgbClr val="595959"/>
                </a:solidFill>
                <a:latin typeface="Corbel"/>
                <a:ea typeface="Corbel"/>
                <a:cs typeface="Corbel"/>
                <a:sym typeface="Corbel"/>
              </a:defRPr>
            </a:lvl3pPr>
            <a:lvl4pPr marR="0" lvl="3"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4pPr>
            <a:lvl5pPr marR="0" lvl="4"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5pPr>
            <a:lvl6pPr marR="0" lvl="5"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6pPr>
            <a:lvl7pPr marR="0" lvl="6"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7pPr>
            <a:lvl8pPr marR="0" lvl="7" algn="l" rtl="0">
              <a:lnSpc>
                <a:spcPct val="90000"/>
              </a:lnSpc>
              <a:spcBef>
                <a:spcPts val="250"/>
              </a:spcBef>
              <a:spcAft>
                <a:spcPts val="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8pPr>
            <a:lvl9pPr marR="0" lvl="8" algn="l" rtl="0">
              <a:lnSpc>
                <a:spcPct val="90000"/>
              </a:lnSpc>
              <a:spcBef>
                <a:spcPts val="250"/>
              </a:spcBef>
              <a:spcAft>
                <a:spcPts val="250"/>
              </a:spcAft>
              <a:buClr>
                <a:schemeClr val="accent1"/>
              </a:buClr>
              <a:buSzPts val="2000"/>
              <a:buFont typeface="Noto Sans Symbols"/>
              <a:buNone/>
              <a:defRPr sz="2000" b="0" i="0" u="none" strike="noStrike" cap="none">
                <a:solidFill>
                  <a:srgbClr val="595959"/>
                </a:solidFill>
                <a:latin typeface="Corbel"/>
                <a:ea typeface="Corbel"/>
                <a:cs typeface="Corbel"/>
                <a:sym typeface="Corbel"/>
              </a:defRPr>
            </a:lvl9pPr>
          </a:lstStyle>
          <a:p>
            <a:endParaRPr/>
          </a:p>
        </p:txBody>
      </p:sp>
      <p:sp>
        <p:nvSpPr>
          <p:cNvPr id="68" name="Google Shape;68;p10"/>
          <p:cNvSpPr txBox="1">
            <a:spLocks noGrp="1"/>
          </p:cNvSpPr>
          <p:nvPr>
            <p:ph type="body" idx="1"/>
          </p:nvPr>
        </p:nvSpPr>
        <p:spPr>
          <a:xfrm>
            <a:off x="256032" y="3493008"/>
            <a:ext cx="2834640" cy="2322576"/>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1200"/>
              </a:spcBef>
              <a:spcAft>
                <a:spcPts val="0"/>
              </a:spcAft>
              <a:buSzPts val="1400"/>
              <a:buNone/>
              <a:defRPr sz="1400">
                <a:solidFill>
                  <a:srgbClr val="FFFFFF"/>
                </a:solidFill>
              </a:defRPr>
            </a:lvl1pPr>
            <a:lvl2pPr marL="914400" lvl="1" indent="-228600" algn="l">
              <a:lnSpc>
                <a:spcPct val="90000"/>
              </a:lnSpc>
              <a:spcBef>
                <a:spcPts val="250"/>
              </a:spcBef>
              <a:spcAft>
                <a:spcPts val="0"/>
              </a:spcAft>
              <a:buSzPts val="1200"/>
              <a:buNone/>
              <a:defRPr sz="1200"/>
            </a:lvl2pPr>
            <a:lvl3pPr marL="1371600" lvl="2" indent="-228600" algn="l">
              <a:lnSpc>
                <a:spcPct val="90000"/>
              </a:lnSpc>
              <a:spcBef>
                <a:spcPts val="250"/>
              </a:spcBef>
              <a:spcAft>
                <a:spcPts val="0"/>
              </a:spcAft>
              <a:buSzPts val="1000"/>
              <a:buNone/>
              <a:defRPr sz="1000"/>
            </a:lvl3pPr>
            <a:lvl4pPr marL="1828800" lvl="3" indent="-228600" algn="l">
              <a:lnSpc>
                <a:spcPct val="90000"/>
              </a:lnSpc>
              <a:spcBef>
                <a:spcPts val="250"/>
              </a:spcBef>
              <a:spcAft>
                <a:spcPts val="0"/>
              </a:spcAft>
              <a:buSzPts val="900"/>
              <a:buNone/>
              <a:defRPr sz="900"/>
            </a:lvl4pPr>
            <a:lvl5pPr marL="2286000" lvl="4" indent="-228600" algn="l">
              <a:lnSpc>
                <a:spcPct val="90000"/>
              </a:lnSpc>
              <a:spcBef>
                <a:spcPts val="250"/>
              </a:spcBef>
              <a:spcAft>
                <a:spcPts val="0"/>
              </a:spcAft>
              <a:buSzPts val="900"/>
              <a:buNone/>
              <a:defRPr sz="900"/>
            </a:lvl5pPr>
            <a:lvl6pPr marL="2743200" lvl="5" indent="-228600" algn="l">
              <a:lnSpc>
                <a:spcPct val="90000"/>
              </a:lnSpc>
              <a:spcBef>
                <a:spcPts val="250"/>
              </a:spcBef>
              <a:spcAft>
                <a:spcPts val="0"/>
              </a:spcAft>
              <a:buSzPts val="900"/>
              <a:buNone/>
              <a:defRPr sz="900"/>
            </a:lvl6pPr>
            <a:lvl7pPr marL="3200400" lvl="6" indent="-228600" algn="l">
              <a:lnSpc>
                <a:spcPct val="90000"/>
              </a:lnSpc>
              <a:spcBef>
                <a:spcPts val="250"/>
              </a:spcBef>
              <a:spcAft>
                <a:spcPts val="0"/>
              </a:spcAft>
              <a:buSzPts val="900"/>
              <a:buNone/>
              <a:defRPr sz="900"/>
            </a:lvl7pPr>
            <a:lvl8pPr marL="3657600" lvl="7" indent="-228600" algn="l">
              <a:lnSpc>
                <a:spcPct val="90000"/>
              </a:lnSpc>
              <a:spcBef>
                <a:spcPts val="250"/>
              </a:spcBef>
              <a:spcAft>
                <a:spcPts val="0"/>
              </a:spcAft>
              <a:buSzPts val="900"/>
              <a:buNone/>
              <a:defRPr sz="900"/>
            </a:lvl8pPr>
            <a:lvl9pPr marL="4114800" lvl="8" indent="-228600" algn="l">
              <a:lnSpc>
                <a:spcPct val="90000"/>
              </a:lnSpc>
              <a:spcBef>
                <a:spcPts val="250"/>
              </a:spcBef>
              <a:spcAft>
                <a:spcPts val="250"/>
              </a:spcAft>
              <a:buSzPts val="900"/>
              <a:buNone/>
              <a:defRPr sz="900"/>
            </a:lvl9pPr>
          </a:lstStyle>
          <a:p>
            <a:endParaRPr/>
          </a:p>
        </p:txBody>
      </p:sp>
      <p:sp>
        <p:nvSpPr>
          <p:cNvPr id="69" name="Google Shape;69;p10"/>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3499101" y="6356350"/>
            <a:ext cx="5911517"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p:nvPr/>
        </p:nvSpPr>
        <p:spPr>
          <a:xfrm>
            <a:off x="1" y="758952"/>
            <a:ext cx="3443590" cy="533095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1"/>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FFFFFF"/>
              </a:buClr>
              <a:buSzPts val="3600"/>
              <a:buFont typeface="Corbel"/>
              <a:buNone/>
              <a:defRPr sz="3600" b="0" i="0" u="none" strike="noStrike" cap="none">
                <a:solidFill>
                  <a:srgbClr val="FFFFFF"/>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1"/>
          <p:cNvSpPr/>
          <p:nvPr/>
        </p:nvSpPr>
        <p:spPr>
          <a:xfrm>
            <a:off x="11815864" y="758952"/>
            <a:ext cx="384048" cy="5330952"/>
          </a:xfrm>
          <a:prstGeom prst="rect">
            <a:avLst/>
          </a:prstGeom>
          <a:solidFill>
            <a:srgbClr val="C8C8C8">
              <a:alpha val="49803"/>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
          <p:cNvSpPr txBox="1">
            <a:spLocks noGrp="1"/>
          </p:cNvSpPr>
          <p:nvPr>
            <p:ph type="body" idx="1"/>
          </p:nvPr>
        </p:nvSpPr>
        <p:spPr>
          <a:xfrm>
            <a:off x="3869268" y="864108"/>
            <a:ext cx="7315200" cy="5120640"/>
          </a:xfrm>
          <a:prstGeom prst="rect">
            <a:avLst/>
          </a:prstGeom>
          <a:noFill/>
          <a:ln>
            <a:noFill/>
          </a:ln>
        </p:spPr>
        <p:txBody>
          <a:bodyPr spcFirstLastPara="1" wrap="square" lIns="91425" tIns="45700" rIns="91425" bIns="45700" anchor="ctr" anchorCtr="0">
            <a:noAutofit/>
          </a:bodyPr>
          <a:lstStyle>
            <a:lvl1pPr marL="457200" marR="0" lvl="0" indent="-355600" algn="l" rtl="0">
              <a:lnSpc>
                <a:spcPct val="90000"/>
              </a:lnSpc>
              <a:spcBef>
                <a:spcPts val="1200"/>
              </a:spcBef>
              <a:spcAft>
                <a:spcPts val="0"/>
              </a:spcAft>
              <a:buClr>
                <a:schemeClr val="accent1"/>
              </a:buClr>
              <a:buSzPts val="2000"/>
              <a:buFont typeface="Noto Sans Symbols"/>
              <a:buChar char="●"/>
              <a:defRPr sz="2000" b="0" i="0" u="none" strike="noStrike" cap="none">
                <a:solidFill>
                  <a:srgbClr val="595959"/>
                </a:solidFill>
                <a:latin typeface="Corbel"/>
                <a:ea typeface="Corbel"/>
                <a:cs typeface="Corbel"/>
                <a:sym typeface="Corbel"/>
              </a:defRPr>
            </a:lvl1pPr>
            <a:lvl2pPr marL="914400" marR="0" lvl="1" indent="-342900" algn="l" rtl="0">
              <a:lnSpc>
                <a:spcPct val="90000"/>
              </a:lnSpc>
              <a:spcBef>
                <a:spcPts val="250"/>
              </a:spcBef>
              <a:spcAft>
                <a:spcPts val="0"/>
              </a:spcAft>
              <a:buClr>
                <a:schemeClr val="accent1"/>
              </a:buClr>
              <a:buSzPts val="1800"/>
              <a:buFont typeface="Noto Sans Symbols"/>
              <a:buChar char="●"/>
              <a:defRPr sz="1800" b="0" i="0" u="none" strike="noStrike" cap="none">
                <a:solidFill>
                  <a:srgbClr val="595959"/>
                </a:solidFill>
                <a:latin typeface="Corbel"/>
                <a:ea typeface="Corbel"/>
                <a:cs typeface="Corbel"/>
                <a:sym typeface="Corbel"/>
              </a:defRPr>
            </a:lvl2pPr>
            <a:lvl3pPr marL="1371600" marR="0" lvl="2" indent="-330200" algn="l" rtl="0">
              <a:lnSpc>
                <a:spcPct val="90000"/>
              </a:lnSpc>
              <a:spcBef>
                <a:spcPts val="250"/>
              </a:spcBef>
              <a:spcAft>
                <a:spcPts val="0"/>
              </a:spcAft>
              <a:buClr>
                <a:schemeClr val="accent1"/>
              </a:buClr>
              <a:buSzPts val="1600"/>
              <a:buFont typeface="Noto Sans Symbols"/>
              <a:buChar char="●"/>
              <a:defRPr sz="1600" b="0" i="0" u="none" strike="noStrike" cap="none">
                <a:solidFill>
                  <a:srgbClr val="595959"/>
                </a:solidFill>
                <a:latin typeface="Corbel"/>
                <a:ea typeface="Corbel"/>
                <a:cs typeface="Corbel"/>
                <a:sym typeface="Corbel"/>
              </a:defRPr>
            </a:lvl3pPr>
            <a:lvl4pPr marL="1828800" marR="0" lvl="3"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4pPr>
            <a:lvl5pPr marL="2286000" marR="0" lvl="4"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5pPr>
            <a:lvl6pPr marL="2743200" marR="0" lvl="5"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6pPr>
            <a:lvl7pPr marL="3200400" marR="0" lvl="6"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7pPr>
            <a:lvl8pPr marL="3657600" marR="0" lvl="7" indent="-317500" algn="l" rtl="0">
              <a:lnSpc>
                <a:spcPct val="90000"/>
              </a:lnSpc>
              <a:spcBef>
                <a:spcPts val="250"/>
              </a:spcBef>
              <a:spcAft>
                <a:spcPts val="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8pPr>
            <a:lvl9pPr marL="4114800" marR="0" lvl="8" indent="-317500" algn="l" rtl="0">
              <a:lnSpc>
                <a:spcPct val="90000"/>
              </a:lnSpc>
              <a:spcBef>
                <a:spcPts val="250"/>
              </a:spcBef>
              <a:spcAft>
                <a:spcPts val="250"/>
              </a:spcAft>
              <a:buClr>
                <a:schemeClr val="accent1"/>
              </a:buClr>
              <a:buSzPts val="1400"/>
              <a:buFont typeface="Noto Sans Symbols"/>
              <a:buChar char="●"/>
              <a:defRPr sz="1400" b="0" i="0" u="none" strike="noStrike" cap="none">
                <a:solidFill>
                  <a:srgbClr val="595959"/>
                </a:solidFill>
                <a:latin typeface="Corbel"/>
                <a:ea typeface="Corbel"/>
                <a:cs typeface="Corbel"/>
                <a:sym typeface="Corbel"/>
              </a:defRPr>
            </a:lvl9pPr>
          </a:lstStyle>
          <a:p>
            <a:endParaRPr/>
          </a:p>
        </p:txBody>
      </p:sp>
      <p:sp>
        <p:nvSpPr>
          <p:cNvPr id="10" name="Google Shape;10;p1"/>
          <p:cNvSpPr txBox="1">
            <a:spLocks noGrp="1"/>
          </p:cNvSpPr>
          <p:nvPr>
            <p:ph type="dt" idx="10"/>
          </p:nvPr>
        </p:nvSpPr>
        <p:spPr>
          <a:xfrm>
            <a:off x="262465"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100" b="0" i="0" u="none" strike="noStrike" cap="none">
                <a:solidFill>
                  <a:srgbClr val="7F7F7F"/>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a:p>
        </p:txBody>
      </p:sp>
      <p:sp>
        <p:nvSpPr>
          <p:cNvPr id="11" name="Google Shape;11;p1"/>
          <p:cNvSpPr txBox="1">
            <a:spLocks noGrp="1"/>
          </p:cNvSpPr>
          <p:nvPr>
            <p:ph type="ftr" idx="11"/>
          </p:nvPr>
        </p:nvSpPr>
        <p:spPr>
          <a:xfrm>
            <a:off x="3869268" y="6356350"/>
            <a:ext cx="5911517"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100" b="0" i="0" u="none" strike="noStrike" cap="none">
                <a:solidFill>
                  <a:srgbClr val="7F7F7F"/>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a:p>
        </p:txBody>
      </p:sp>
      <p:sp>
        <p:nvSpPr>
          <p:cNvPr id="12" name="Google Shape;12;p1"/>
          <p:cNvSpPr txBox="1">
            <a:spLocks noGrp="1"/>
          </p:cNvSpPr>
          <p:nvPr>
            <p:ph type="sldNum" idx="12"/>
          </p:nvPr>
        </p:nvSpPr>
        <p:spPr>
          <a:xfrm>
            <a:off x="10634135" y="6356350"/>
            <a:ext cx="1530927"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1" i="0" u="none" strike="noStrike" cap="none">
                <a:solidFill>
                  <a:schemeClr val="accent1"/>
                </a:solidFill>
                <a:latin typeface="Corbel"/>
                <a:ea typeface="Corbel"/>
                <a:cs typeface="Corbel"/>
                <a:sym typeface="Corbel"/>
              </a:defRPr>
            </a:lvl1pPr>
            <a:lvl2pPr marL="0" marR="0" lvl="1" indent="0" algn="r" rtl="0">
              <a:spcBef>
                <a:spcPts val="0"/>
              </a:spcBef>
              <a:buNone/>
              <a:defRPr sz="1200" b="1" i="0" u="none" strike="noStrike" cap="none">
                <a:solidFill>
                  <a:schemeClr val="accent1"/>
                </a:solidFill>
                <a:latin typeface="Corbel"/>
                <a:ea typeface="Corbel"/>
                <a:cs typeface="Corbel"/>
                <a:sym typeface="Corbel"/>
              </a:defRPr>
            </a:lvl2pPr>
            <a:lvl3pPr marL="0" marR="0" lvl="2" indent="0" algn="r" rtl="0">
              <a:spcBef>
                <a:spcPts val="0"/>
              </a:spcBef>
              <a:buNone/>
              <a:defRPr sz="1200" b="1" i="0" u="none" strike="noStrike" cap="none">
                <a:solidFill>
                  <a:schemeClr val="accent1"/>
                </a:solidFill>
                <a:latin typeface="Corbel"/>
                <a:ea typeface="Corbel"/>
                <a:cs typeface="Corbel"/>
                <a:sym typeface="Corbel"/>
              </a:defRPr>
            </a:lvl3pPr>
            <a:lvl4pPr marL="0" marR="0" lvl="3" indent="0" algn="r" rtl="0">
              <a:spcBef>
                <a:spcPts val="0"/>
              </a:spcBef>
              <a:buNone/>
              <a:defRPr sz="1200" b="1" i="0" u="none" strike="noStrike" cap="none">
                <a:solidFill>
                  <a:schemeClr val="accent1"/>
                </a:solidFill>
                <a:latin typeface="Corbel"/>
                <a:ea typeface="Corbel"/>
                <a:cs typeface="Corbel"/>
                <a:sym typeface="Corbel"/>
              </a:defRPr>
            </a:lvl4pPr>
            <a:lvl5pPr marL="0" marR="0" lvl="4" indent="0" algn="r" rtl="0">
              <a:spcBef>
                <a:spcPts val="0"/>
              </a:spcBef>
              <a:buNone/>
              <a:defRPr sz="1200" b="1" i="0" u="none" strike="noStrike" cap="none">
                <a:solidFill>
                  <a:schemeClr val="accent1"/>
                </a:solidFill>
                <a:latin typeface="Corbel"/>
                <a:ea typeface="Corbel"/>
                <a:cs typeface="Corbel"/>
                <a:sym typeface="Corbel"/>
              </a:defRPr>
            </a:lvl5pPr>
            <a:lvl6pPr marL="0" marR="0" lvl="5" indent="0" algn="r" rtl="0">
              <a:spcBef>
                <a:spcPts val="0"/>
              </a:spcBef>
              <a:buNone/>
              <a:defRPr sz="1200" b="1" i="0" u="none" strike="noStrike" cap="none">
                <a:solidFill>
                  <a:schemeClr val="accent1"/>
                </a:solidFill>
                <a:latin typeface="Corbel"/>
                <a:ea typeface="Corbel"/>
                <a:cs typeface="Corbel"/>
                <a:sym typeface="Corbel"/>
              </a:defRPr>
            </a:lvl6pPr>
            <a:lvl7pPr marL="0" marR="0" lvl="6" indent="0" algn="r" rtl="0">
              <a:spcBef>
                <a:spcPts val="0"/>
              </a:spcBef>
              <a:buNone/>
              <a:defRPr sz="1200" b="1" i="0" u="none" strike="noStrike" cap="none">
                <a:solidFill>
                  <a:schemeClr val="accent1"/>
                </a:solidFill>
                <a:latin typeface="Corbel"/>
                <a:ea typeface="Corbel"/>
                <a:cs typeface="Corbel"/>
                <a:sym typeface="Corbel"/>
              </a:defRPr>
            </a:lvl7pPr>
            <a:lvl8pPr marL="0" marR="0" lvl="7" indent="0" algn="r" rtl="0">
              <a:spcBef>
                <a:spcPts val="0"/>
              </a:spcBef>
              <a:buNone/>
              <a:defRPr sz="1200" b="1" i="0" u="none" strike="noStrike" cap="none">
                <a:solidFill>
                  <a:schemeClr val="accent1"/>
                </a:solidFill>
                <a:latin typeface="Corbel"/>
                <a:ea typeface="Corbel"/>
                <a:cs typeface="Corbel"/>
                <a:sym typeface="Corbel"/>
              </a:defRPr>
            </a:lvl8pPr>
            <a:lvl9pPr marL="0" marR="0" lvl="8" indent="0" algn="r" rtl="0">
              <a:spcBef>
                <a:spcPts val="0"/>
              </a:spcBef>
              <a:buNone/>
              <a:defRPr sz="1200" b="1" i="0" u="none" strike="noStrike" cap="none">
                <a:solidFill>
                  <a:schemeClr val="accent1"/>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3"/>
          <p:cNvSpPr txBox="1">
            <a:spLocks noGrp="1"/>
          </p:cNvSpPr>
          <p:nvPr>
            <p:ph type="ctrTitle"/>
          </p:nvPr>
        </p:nvSpPr>
        <p:spPr>
          <a:xfrm>
            <a:off x="1069848" y="1298448"/>
            <a:ext cx="7315200" cy="3255264"/>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FFFFFF"/>
              </a:buClr>
              <a:buSzPts val="5900"/>
              <a:buFont typeface="Corbel"/>
              <a:buNone/>
            </a:pPr>
            <a:r>
              <a:rPr lang="en-US"/>
              <a:t>Voting Turnout</a:t>
            </a:r>
            <a:endParaRPr/>
          </a:p>
        </p:txBody>
      </p:sp>
      <p:sp>
        <p:nvSpPr>
          <p:cNvPr id="89" name="Google Shape;89;p13"/>
          <p:cNvSpPr txBox="1">
            <a:spLocks noGrp="1"/>
          </p:cNvSpPr>
          <p:nvPr>
            <p:ph type="subTitle" idx="1"/>
          </p:nvPr>
        </p:nvSpPr>
        <p:spPr>
          <a:xfrm>
            <a:off x="1100015" y="4670246"/>
            <a:ext cx="7315200" cy="9144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SzPts val="2200"/>
              <a:buNone/>
            </a:pPr>
            <a:r>
              <a:rPr lang="en-US"/>
              <a:t>Erin, Camille, Rabia and Sayali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2"/>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167" name="Google Shape;167;p22"/>
          <p:cNvSpPr/>
          <p:nvPr/>
        </p:nvSpPr>
        <p:spPr>
          <a:xfrm>
            <a:off x="-25975" y="740350"/>
            <a:ext cx="3519900" cy="5454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8" name="Google Shape;168;p22"/>
          <p:cNvPicPr preferRelativeResize="0"/>
          <p:nvPr/>
        </p:nvPicPr>
        <p:blipFill>
          <a:blip r:embed="rId3">
            <a:alphaModFix/>
          </a:blip>
          <a:stretch>
            <a:fillRect/>
          </a:stretch>
        </p:blipFill>
        <p:spPr>
          <a:xfrm>
            <a:off x="-1822800" y="388850"/>
            <a:ext cx="6943101" cy="5805799"/>
          </a:xfrm>
          <a:prstGeom prst="rect">
            <a:avLst/>
          </a:prstGeom>
          <a:noFill/>
          <a:ln>
            <a:noFill/>
          </a:ln>
        </p:spPr>
      </p:pic>
      <p:pic>
        <p:nvPicPr>
          <p:cNvPr id="169" name="Google Shape;169;p22"/>
          <p:cNvPicPr preferRelativeResize="0"/>
          <p:nvPr/>
        </p:nvPicPr>
        <p:blipFill>
          <a:blip r:embed="rId4">
            <a:alphaModFix/>
          </a:blip>
          <a:stretch>
            <a:fillRect/>
          </a:stretch>
        </p:blipFill>
        <p:spPr>
          <a:xfrm>
            <a:off x="4133050" y="512163"/>
            <a:ext cx="7315202" cy="5212763"/>
          </a:xfrm>
          <a:prstGeom prst="rect">
            <a:avLst/>
          </a:prstGeom>
          <a:noFill/>
          <a:ln>
            <a:noFill/>
          </a:ln>
        </p:spPr>
      </p:pic>
      <p:sp>
        <p:nvSpPr>
          <p:cNvPr id="170" name="Google Shape;170;p22"/>
          <p:cNvSpPr/>
          <p:nvPr/>
        </p:nvSpPr>
        <p:spPr>
          <a:xfrm>
            <a:off x="0" y="3532900"/>
            <a:ext cx="701400" cy="4935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3"/>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176" name="Google Shape;176;p23"/>
          <p:cNvSpPr/>
          <p:nvPr/>
        </p:nvSpPr>
        <p:spPr>
          <a:xfrm>
            <a:off x="-25975" y="740350"/>
            <a:ext cx="3519900" cy="5454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7" name="Google Shape;177;p23"/>
          <p:cNvPicPr preferRelativeResize="0"/>
          <p:nvPr/>
        </p:nvPicPr>
        <p:blipFill>
          <a:blip r:embed="rId3">
            <a:alphaModFix/>
          </a:blip>
          <a:stretch>
            <a:fillRect/>
          </a:stretch>
        </p:blipFill>
        <p:spPr>
          <a:xfrm>
            <a:off x="-1822800" y="388850"/>
            <a:ext cx="6943101" cy="5805799"/>
          </a:xfrm>
          <a:prstGeom prst="rect">
            <a:avLst/>
          </a:prstGeom>
          <a:noFill/>
          <a:ln>
            <a:noFill/>
          </a:ln>
        </p:spPr>
      </p:pic>
      <p:pic>
        <p:nvPicPr>
          <p:cNvPr id="178" name="Google Shape;178;p23"/>
          <p:cNvPicPr preferRelativeResize="0"/>
          <p:nvPr/>
        </p:nvPicPr>
        <p:blipFill>
          <a:blip r:embed="rId4">
            <a:alphaModFix/>
          </a:blip>
          <a:stretch>
            <a:fillRect/>
          </a:stretch>
        </p:blipFill>
        <p:spPr>
          <a:xfrm>
            <a:off x="2765600" y="0"/>
            <a:ext cx="5938648" cy="4231849"/>
          </a:xfrm>
          <a:prstGeom prst="rect">
            <a:avLst/>
          </a:prstGeom>
          <a:noFill/>
          <a:ln>
            <a:noFill/>
          </a:ln>
        </p:spPr>
      </p:pic>
      <p:pic>
        <p:nvPicPr>
          <p:cNvPr id="179" name="Google Shape;179;p23"/>
          <p:cNvPicPr preferRelativeResize="0"/>
          <p:nvPr/>
        </p:nvPicPr>
        <p:blipFill>
          <a:blip r:embed="rId5">
            <a:alphaModFix/>
          </a:blip>
          <a:stretch>
            <a:fillRect/>
          </a:stretch>
        </p:blipFill>
        <p:spPr>
          <a:xfrm>
            <a:off x="6510640" y="2700201"/>
            <a:ext cx="5620935" cy="4005448"/>
          </a:xfrm>
          <a:prstGeom prst="rect">
            <a:avLst/>
          </a:prstGeom>
          <a:noFill/>
          <a:ln>
            <a:noFill/>
          </a:ln>
        </p:spPr>
      </p:pic>
      <p:sp>
        <p:nvSpPr>
          <p:cNvPr id="180" name="Google Shape;180;p23"/>
          <p:cNvSpPr/>
          <p:nvPr/>
        </p:nvSpPr>
        <p:spPr>
          <a:xfrm>
            <a:off x="-25975" y="4481075"/>
            <a:ext cx="701400" cy="4935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txBox="1">
            <a:spLocks noGrp="1"/>
          </p:cNvSpPr>
          <p:nvPr>
            <p:ph type="body" idx="1"/>
          </p:nvPr>
        </p:nvSpPr>
        <p:spPr>
          <a:xfrm>
            <a:off x="8628576" y="388850"/>
            <a:ext cx="2625000" cy="1407000"/>
          </a:xfrm>
          <a:prstGeom prst="rect">
            <a:avLst/>
          </a:prstGeom>
          <a:noFill/>
          <a:ln>
            <a:noFill/>
          </a:ln>
        </p:spPr>
        <p:txBody>
          <a:bodyPr spcFirstLastPara="1" wrap="square" lIns="91425" tIns="45700" rIns="91425" bIns="45700" anchor="ctr" anchorCtr="0">
            <a:noAutofit/>
          </a:bodyPr>
          <a:lstStyle/>
          <a:p>
            <a:pPr marL="182880" lvl="0" indent="-182880" algn="l" rtl="0">
              <a:lnSpc>
                <a:spcPct val="90000"/>
              </a:lnSpc>
              <a:spcBef>
                <a:spcPts val="0"/>
              </a:spcBef>
              <a:spcAft>
                <a:spcPts val="0"/>
              </a:spcAft>
              <a:buSzPts val="2000"/>
              <a:buChar char="●"/>
            </a:pPr>
            <a:r>
              <a:rPr lang="en-US"/>
              <a:t>Buffer of 0.25 mile around each Polling location</a:t>
            </a:r>
            <a:endParaRPr/>
          </a:p>
        </p:txBody>
      </p:sp>
      <p:cxnSp>
        <p:nvCxnSpPr>
          <p:cNvPr id="182" name="Google Shape;182;p23"/>
          <p:cNvCxnSpPr/>
          <p:nvPr/>
        </p:nvCxnSpPr>
        <p:spPr>
          <a:xfrm flipH="1">
            <a:off x="6544775" y="1005625"/>
            <a:ext cx="2406900" cy="1104600"/>
          </a:xfrm>
          <a:prstGeom prst="curvedConnector3">
            <a:avLst>
              <a:gd name="adj1" fmla="val 50000"/>
            </a:avLst>
          </a:prstGeom>
          <a:noFill/>
          <a:ln w="19050" cap="flat" cmpd="sng">
            <a:solidFill>
              <a:srgbClr val="FF0000"/>
            </a:solidFill>
            <a:prstDash val="solid"/>
            <a:round/>
            <a:headEnd type="none" w="med" len="med"/>
            <a:tailEnd type="none" w="med" len="med"/>
          </a:ln>
        </p:spPr>
      </p:cxnSp>
      <p:sp>
        <p:nvSpPr>
          <p:cNvPr id="183" name="Google Shape;183;p23"/>
          <p:cNvSpPr txBox="1">
            <a:spLocks noGrp="1"/>
          </p:cNvSpPr>
          <p:nvPr>
            <p:ph type="body" idx="1"/>
          </p:nvPr>
        </p:nvSpPr>
        <p:spPr>
          <a:xfrm>
            <a:off x="3543039" y="4787650"/>
            <a:ext cx="2625000" cy="1407000"/>
          </a:xfrm>
          <a:prstGeom prst="rect">
            <a:avLst/>
          </a:prstGeom>
          <a:noFill/>
          <a:ln>
            <a:noFill/>
          </a:ln>
        </p:spPr>
        <p:txBody>
          <a:bodyPr spcFirstLastPara="1" wrap="square" lIns="91425" tIns="45700" rIns="91425" bIns="45700" anchor="ctr" anchorCtr="0">
            <a:noAutofit/>
          </a:bodyPr>
          <a:lstStyle/>
          <a:p>
            <a:pPr marL="182880" lvl="0" indent="-182880" algn="l" rtl="0">
              <a:lnSpc>
                <a:spcPct val="90000"/>
              </a:lnSpc>
              <a:spcBef>
                <a:spcPts val="0"/>
              </a:spcBef>
              <a:spcAft>
                <a:spcPts val="0"/>
              </a:spcAft>
              <a:buSzPts val="2000"/>
              <a:buChar char="●"/>
            </a:pPr>
            <a:r>
              <a:rPr lang="en-US"/>
              <a:t>Buffer interaction with bus stops</a:t>
            </a:r>
            <a:endParaRPr/>
          </a:p>
        </p:txBody>
      </p:sp>
      <p:cxnSp>
        <p:nvCxnSpPr>
          <p:cNvPr id="184" name="Google Shape;184;p23"/>
          <p:cNvCxnSpPr/>
          <p:nvPr/>
        </p:nvCxnSpPr>
        <p:spPr>
          <a:xfrm flipH="1">
            <a:off x="5687375" y="4137875"/>
            <a:ext cx="2225700" cy="1450800"/>
          </a:xfrm>
          <a:prstGeom prst="curvedConnector3">
            <a:avLst>
              <a:gd name="adj1" fmla="val 50000"/>
            </a:avLst>
          </a:prstGeom>
          <a:noFill/>
          <a:ln w="19050" cap="flat" cmpd="sng">
            <a:solidFill>
              <a:srgbClr val="FF0000"/>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4"/>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3600"/>
              <a:buFont typeface="Corbel"/>
              <a:buNone/>
            </a:pPr>
            <a:r>
              <a:rPr lang="en-US"/>
              <a:t>Analysis</a:t>
            </a:r>
            <a:endParaRPr/>
          </a:p>
        </p:txBody>
      </p:sp>
      <p:sp>
        <p:nvSpPr>
          <p:cNvPr id="190" name="Google Shape;190;p24"/>
          <p:cNvSpPr txBox="1">
            <a:spLocks noGrp="1"/>
          </p:cNvSpPr>
          <p:nvPr>
            <p:ph type="body" idx="1"/>
          </p:nvPr>
        </p:nvSpPr>
        <p:spPr>
          <a:xfrm>
            <a:off x="3869268" y="864108"/>
            <a:ext cx="7315200" cy="5120640"/>
          </a:xfrm>
          <a:prstGeom prst="rect">
            <a:avLst/>
          </a:prstGeom>
          <a:noFill/>
          <a:ln>
            <a:noFill/>
          </a:ln>
        </p:spPr>
        <p:txBody>
          <a:bodyPr spcFirstLastPara="1" wrap="square" lIns="91425" tIns="45700" rIns="91425" bIns="45700" anchor="ctr" anchorCtr="0">
            <a:noAutofit/>
          </a:bodyPr>
          <a:lstStyle/>
          <a:p>
            <a:pPr marL="457200" lvl="0" indent="-342900" algn="l" rtl="0">
              <a:spcBef>
                <a:spcPts val="0"/>
              </a:spcBef>
              <a:spcAft>
                <a:spcPts val="0"/>
              </a:spcAft>
              <a:buSzPts val="1800"/>
              <a:buChar char="●"/>
            </a:pPr>
            <a:r>
              <a:rPr lang="en-US"/>
              <a:t>Where we need more frequent buses</a:t>
            </a:r>
            <a:endParaRPr/>
          </a:p>
          <a:p>
            <a:pPr marL="914400" lvl="1" indent="-342900" algn="l" rtl="0">
              <a:spcBef>
                <a:spcPts val="0"/>
              </a:spcBef>
              <a:spcAft>
                <a:spcPts val="0"/>
              </a:spcAft>
              <a:buSzPts val="1800"/>
              <a:buChar char="●"/>
            </a:pPr>
            <a:r>
              <a:rPr lang="en-US"/>
              <a:t>Bus route frequencies</a:t>
            </a:r>
            <a:endParaRPr/>
          </a:p>
          <a:p>
            <a:pPr marL="914400" lvl="1" indent="-342900" algn="l" rtl="0">
              <a:lnSpc>
                <a:spcPct val="90000"/>
              </a:lnSpc>
              <a:spcBef>
                <a:spcPts val="0"/>
              </a:spcBef>
              <a:spcAft>
                <a:spcPts val="0"/>
              </a:spcAft>
              <a:buSzPts val="1800"/>
              <a:buChar char="●"/>
            </a:pPr>
            <a:r>
              <a:rPr lang="en-US" sz="1800"/>
              <a:t>Identifying routes that need more frequent buses</a:t>
            </a:r>
            <a:endParaRPr sz="1800"/>
          </a:p>
          <a:p>
            <a:pPr marL="457200" lvl="0" indent="-342900" algn="l" rtl="0">
              <a:lnSpc>
                <a:spcPct val="90000"/>
              </a:lnSpc>
              <a:spcBef>
                <a:spcPts val="0"/>
              </a:spcBef>
              <a:spcAft>
                <a:spcPts val="0"/>
              </a:spcAft>
              <a:buSzPts val="1800"/>
              <a:buChar char="●"/>
            </a:pPr>
            <a:r>
              <a:rPr lang="en-US"/>
              <a:t>Where we need more stops</a:t>
            </a:r>
            <a:endParaRPr/>
          </a:p>
          <a:p>
            <a:pPr marL="914400" lvl="1" indent="-342900" algn="l" rtl="0">
              <a:lnSpc>
                <a:spcPct val="90000"/>
              </a:lnSpc>
              <a:spcBef>
                <a:spcPts val="0"/>
              </a:spcBef>
              <a:spcAft>
                <a:spcPts val="0"/>
              </a:spcAft>
              <a:buSzPts val="1800"/>
              <a:buChar char="●"/>
            </a:pPr>
            <a:r>
              <a:rPr lang="en-US"/>
              <a:t>Identify polling locations that need better bus access </a:t>
            </a:r>
            <a:endParaRPr/>
          </a:p>
          <a:p>
            <a:pPr marL="914400" lvl="1" indent="-342900" algn="l" rtl="0">
              <a:lnSpc>
                <a:spcPct val="90000"/>
              </a:lnSpc>
              <a:spcBef>
                <a:spcPts val="0"/>
              </a:spcBef>
              <a:spcAft>
                <a:spcPts val="0"/>
              </a:spcAft>
              <a:buSzPts val="1800"/>
              <a:buChar char="●"/>
            </a:pPr>
            <a:r>
              <a:rPr lang="en-US"/>
              <a:t>Measuring distances from polling locations to buses</a:t>
            </a:r>
            <a:endParaRPr/>
          </a:p>
          <a:p>
            <a:pPr marL="914400" lvl="1" indent="-342900" algn="l" rtl="0">
              <a:lnSpc>
                <a:spcPct val="90000"/>
              </a:lnSpc>
              <a:spcBef>
                <a:spcPts val="0"/>
              </a:spcBef>
              <a:spcAft>
                <a:spcPts val="0"/>
              </a:spcAft>
              <a:buSzPts val="1800"/>
              <a:buChar char="●"/>
            </a:pPr>
            <a:r>
              <a:rPr lang="en-US"/>
              <a:t>Prioritizing polling locations by population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5"/>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Bus Route Frequency</a:t>
            </a:r>
            <a:endParaRPr/>
          </a:p>
        </p:txBody>
      </p:sp>
      <p:pic>
        <p:nvPicPr>
          <p:cNvPr id="196" name="Google Shape;196;p25"/>
          <p:cNvPicPr preferRelativeResize="0"/>
          <p:nvPr/>
        </p:nvPicPr>
        <p:blipFill rotWithShape="1">
          <a:blip r:embed="rId3">
            <a:alphaModFix/>
          </a:blip>
          <a:srcRect l="3549" t="10442"/>
          <a:stretch/>
        </p:blipFill>
        <p:spPr>
          <a:xfrm>
            <a:off x="3441975" y="0"/>
            <a:ext cx="6227749" cy="4120524"/>
          </a:xfrm>
          <a:prstGeom prst="rect">
            <a:avLst/>
          </a:prstGeom>
          <a:noFill/>
          <a:ln>
            <a:noFill/>
          </a:ln>
        </p:spPr>
      </p:pic>
      <p:pic>
        <p:nvPicPr>
          <p:cNvPr id="197" name="Google Shape;197;p25"/>
          <p:cNvPicPr preferRelativeResize="0"/>
          <p:nvPr/>
        </p:nvPicPr>
        <p:blipFill>
          <a:blip r:embed="rId4">
            <a:alphaModFix/>
          </a:blip>
          <a:stretch>
            <a:fillRect/>
          </a:stretch>
        </p:blipFill>
        <p:spPr>
          <a:xfrm>
            <a:off x="7137350" y="2541675"/>
            <a:ext cx="5054651" cy="43163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6"/>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Bus Route Frequency Over 30 min</a:t>
            </a:r>
            <a:endParaRPr/>
          </a:p>
        </p:txBody>
      </p:sp>
      <p:sp>
        <p:nvSpPr>
          <p:cNvPr id="203" name="Google Shape;203;p26"/>
          <p:cNvSpPr txBox="1">
            <a:spLocks noGrp="1"/>
          </p:cNvSpPr>
          <p:nvPr>
            <p:ph type="body" idx="1"/>
          </p:nvPr>
        </p:nvSpPr>
        <p:spPr>
          <a:xfrm>
            <a:off x="3869268" y="864108"/>
            <a:ext cx="7315200" cy="5120700"/>
          </a:xfrm>
          <a:prstGeom prst="rect">
            <a:avLst/>
          </a:prstGeom>
        </p:spPr>
        <p:txBody>
          <a:bodyPr spcFirstLastPara="1" wrap="square" lIns="91425" tIns="45700" rIns="91425" bIns="45700" anchor="ctr" anchorCtr="0">
            <a:noAutofit/>
          </a:bodyPr>
          <a:lstStyle/>
          <a:p>
            <a:pPr marL="0" lvl="0" indent="0" algn="l" rtl="0">
              <a:spcBef>
                <a:spcPts val="1200"/>
              </a:spcBef>
              <a:spcAft>
                <a:spcPts val="0"/>
              </a:spcAft>
              <a:buNone/>
            </a:pPr>
            <a:endParaRPr/>
          </a:p>
        </p:txBody>
      </p:sp>
      <p:pic>
        <p:nvPicPr>
          <p:cNvPr id="204" name="Google Shape;204;p26"/>
          <p:cNvPicPr preferRelativeResize="0"/>
          <p:nvPr/>
        </p:nvPicPr>
        <p:blipFill>
          <a:blip r:embed="rId3">
            <a:alphaModFix/>
          </a:blip>
          <a:stretch>
            <a:fillRect/>
          </a:stretch>
        </p:blipFill>
        <p:spPr>
          <a:xfrm>
            <a:off x="3779700" y="84275"/>
            <a:ext cx="7950600" cy="6682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7"/>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Polling Locations Needing Bus Access</a:t>
            </a:r>
            <a:endParaRPr/>
          </a:p>
        </p:txBody>
      </p:sp>
      <p:sp>
        <p:nvSpPr>
          <p:cNvPr id="210" name="Google Shape;210;p27"/>
          <p:cNvSpPr txBox="1">
            <a:spLocks noGrp="1"/>
          </p:cNvSpPr>
          <p:nvPr>
            <p:ph type="body" idx="1"/>
          </p:nvPr>
        </p:nvSpPr>
        <p:spPr>
          <a:xfrm>
            <a:off x="3869268" y="864108"/>
            <a:ext cx="7315200" cy="5120700"/>
          </a:xfrm>
          <a:prstGeom prst="rect">
            <a:avLst/>
          </a:prstGeom>
        </p:spPr>
        <p:txBody>
          <a:bodyPr spcFirstLastPara="1" wrap="square" lIns="91425" tIns="45700" rIns="91425" bIns="45700" anchor="ctr" anchorCtr="0">
            <a:noAutofit/>
          </a:bodyPr>
          <a:lstStyle/>
          <a:p>
            <a:pPr marL="0" lvl="0" indent="0" algn="l" rtl="0">
              <a:spcBef>
                <a:spcPts val="1200"/>
              </a:spcBef>
              <a:spcAft>
                <a:spcPts val="0"/>
              </a:spcAft>
              <a:buNone/>
            </a:pPr>
            <a:endParaRPr/>
          </a:p>
        </p:txBody>
      </p:sp>
      <p:pic>
        <p:nvPicPr>
          <p:cNvPr id="211" name="Google Shape;211;p27"/>
          <p:cNvPicPr preferRelativeResize="0"/>
          <p:nvPr/>
        </p:nvPicPr>
        <p:blipFill rotWithShape="1">
          <a:blip r:embed="rId3">
            <a:alphaModFix/>
          </a:blip>
          <a:srcRect l="2714" t="3735"/>
          <a:stretch/>
        </p:blipFill>
        <p:spPr>
          <a:xfrm>
            <a:off x="3441975" y="0"/>
            <a:ext cx="6979975" cy="4921877"/>
          </a:xfrm>
          <a:prstGeom prst="rect">
            <a:avLst/>
          </a:prstGeom>
          <a:noFill/>
          <a:ln>
            <a:noFill/>
          </a:ln>
        </p:spPr>
      </p:pic>
      <p:pic>
        <p:nvPicPr>
          <p:cNvPr id="212" name="Google Shape;212;p27"/>
          <p:cNvPicPr preferRelativeResize="0"/>
          <p:nvPr/>
        </p:nvPicPr>
        <p:blipFill rotWithShape="1">
          <a:blip r:embed="rId4">
            <a:alphaModFix/>
          </a:blip>
          <a:srcRect r="19289"/>
          <a:stretch/>
        </p:blipFill>
        <p:spPr>
          <a:xfrm>
            <a:off x="7295450" y="3185475"/>
            <a:ext cx="4896551" cy="36725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8"/>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Measuring Distances</a:t>
            </a:r>
            <a:endParaRPr/>
          </a:p>
        </p:txBody>
      </p:sp>
      <p:sp>
        <p:nvSpPr>
          <p:cNvPr id="218" name="Google Shape;218;p28"/>
          <p:cNvSpPr txBox="1">
            <a:spLocks noGrp="1"/>
          </p:cNvSpPr>
          <p:nvPr>
            <p:ph type="body" idx="1"/>
          </p:nvPr>
        </p:nvSpPr>
        <p:spPr>
          <a:xfrm>
            <a:off x="3869268" y="864108"/>
            <a:ext cx="7315200" cy="5120700"/>
          </a:xfrm>
          <a:prstGeom prst="rect">
            <a:avLst/>
          </a:prstGeom>
        </p:spPr>
        <p:txBody>
          <a:bodyPr spcFirstLastPara="1" wrap="square" lIns="91425" tIns="45700" rIns="91425" bIns="45700" anchor="ctr" anchorCtr="0">
            <a:noAutofit/>
          </a:bodyPr>
          <a:lstStyle/>
          <a:p>
            <a:pPr marL="0" lvl="0" indent="0" algn="l" rtl="0">
              <a:spcBef>
                <a:spcPts val="1200"/>
              </a:spcBef>
              <a:spcAft>
                <a:spcPts val="0"/>
              </a:spcAft>
              <a:buNone/>
            </a:pPr>
            <a:endParaRPr/>
          </a:p>
        </p:txBody>
      </p:sp>
      <p:pic>
        <p:nvPicPr>
          <p:cNvPr id="219" name="Google Shape;219;p28"/>
          <p:cNvPicPr preferRelativeResize="0"/>
          <p:nvPr/>
        </p:nvPicPr>
        <p:blipFill>
          <a:blip r:embed="rId3">
            <a:alphaModFix/>
          </a:blip>
          <a:stretch>
            <a:fillRect/>
          </a:stretch>
        </p:blipFill>
        <p:spPr>
          <a:xfrm>
            <a:off x="3869275" y="864103"/>
            <a:ext cx="7315199" cy="1661496"/>
          </a:xfrm>
          <a:prstGeom prst="rect">
            <a:avLst/>
          </a:prstGeom>
          <a:noFill/>
          <a:ln>
            <a:noFill/>
          </a:ln>
        </p:spPr>
      </p:pic>
      <p:pic>
        <p:nvPicPr>
          <p:cNvPr id="220" name="Google Shape;220;p28"/>
          <p:cNvPicPr preferRelativeResize="0"/>
          <p:nvPr/>
        </p:nvPicPr>
        <p:blipFill rotWithShape="1">
          <a:blip r:embed="rId4">
            <a:alphaModFix/>
          </a:blip>
          <a:srcRect r="19380" b="64554"/>
          <a:stretch/>
        </p:blipFill>
        <p:spPr>
          <a:xfrm>
            <a:off x="3642974" y="3058125"/>
            <a:ext cx="7033674" cy="16614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29"/>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Prioritizing by Population</a:t>
            </a:r>
            <a:endParaRPr/>
          </a:p>
        </p:txBody>
      </p:sp>
      <p:sp>
        <p:nvSpPr>
          <p:cNvPr id="226" name="Google Shape;226;p29"/>
          <p:cNvSpPr txBox="1">
            <a:spLocks noGrp="1"/>
          </p:cNvSpPr>
          <p:nvPr>
            <p:ph type="body" idx="1"/>
          </p:nvPr>
        </p:nvSpPr>
        <p:spPr>
          <a:xfrm>
            <a:off x="3869268" y="864108"/>
            <a:ext cx="7315200" cy="5120700"/>
          </a:xfrm>
          <a:prstGeom prst="rect">
            <a:avLst/>
          </a:prstGeom>
        </p:spPr>
        <p:txBody>
          <a:bodyPr spcFirstLastPara="1" wrap="square" lIns="91425" tIns="45700" rIns="91425" bIns="45700" anchor="ctr" anchorCtr="0">
            <a:noAutofit/>
          </a:bodyPr>
          <a:lstStyle/>
          <a:p>
            <a:pPr marL="0" lvl="0" indent="0" algn="l" rtl="0">
              <a:spcBef>
                <a:spcPts val="1200"/>
              </a:spcBef>
              <a:spcAft>
                <a:spcPts val="0"/>
              </a:spcAft>
              <a:buNone/>
            </a:pPr>
            <a:endParaRPr/>
          </a:p>
        </p:txBody>
      </p:sp>
      <p:pic>
        <p:nvPicPr>
          <p:cNvPr id="227" name="Google Shape;227;p29"/>
          <p:cNvPicPr preferRelativeResize="0"/>
          <p:nvPr/>
        </p:nvPicPr>
        <p:blipFill>
          <a:blip r:embed="rId3">
            <a:alphaModFix/>
          </a:blip>
          <a:stretch>
            <a:fillRect/>
          </a:stretch>
        </p:blipFill>
        <p:spPr>
          <a:xfrm>
            <a:off x="3598900" y="64950"/>
            <a:ext cx="6636152" cy="4728876"/>
          </a:xfrm>
          <a:prstGeom prst="rect">
            <a:avLst/>
          </a:prstGeom>
          <a:noFill/>
          <a:ln>
            <a:noFill/>
          </a:ln>
        </p:spPr>
      </p:pic>
      <p:pic>
        <p:nvPicPr>
          <p:cNvPr id="228" name="Google Shape;228;p29"/>
          <p:cNvPicPr preferRelativeResize="0"/>
          <p:nvPr/>
        </p:nvPicPr>
        <p:blipFill rotWithShape="1">
          <a:blip r:embed="rId4">
            <a:alphaModFix/>
          </a:blip>
          <a:srcRect r="9771" b="64554"/>
          <a:stretch/>
        </p:blipFill>
        <p:spPr>
          <a:xfrm>
            <a:off x="3746863" y="4570100"/>
            <a:ext cx="7871726" cy="16614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0"/>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Proposed Solutions</a:t>
            </a:r>
            <a:endParaRPr/>
          </a:p>
        </p:txBody>
      </p:sp>
      <p:sp>
        <p:nvSpPr>
          <p:cNvPr id="234" name="Google Shape;234;p30"/>
          <p:cNvSpPr txBox="1">
            <a:spLocks noGrp="1"/>
          </p:cNvSpPr>
          <p:nvPr>
            <p:ph type="body" idx="1"/>
          </p:nvPr>
        </p:nvSpPr>
        <p:spPr>
          <a:xfrm>
            <a:off x="3869268" y="864108"/>
            <a:ext cx="7315200" cy="5120700"/>
          </a:xfrm>
          <a:prstGeom prst="rect">
            <a:avLst/>
          </a:prstGeom>
        </p:spPr>
        <p:txBody>
          <a:bodyPr spcFirstLastPara="1" wrap="square" lIns="91425" tIns="45700" rIns="91425" bIns="45700" anchor="ctr" anchorCtr="0">
            <a:noAutofit/>
          </a:bodyPr>
          <a:lstStyle/>
          <a:p>
            <a:pPr marL="457200" lvl="0" indent="-342900" algn="l" rtl="0">
              <a:spcBef>
                <a:spcPts val="1200"/>
              </a:spcBef>
              <a:spcAft>
                <a:spcPts val="0"/>
              </a:spcAft>
              <a:buSzPts val="1800"/>
              <a:buAutoNum type="arabicPeriod"/>
            </a:pPr>
            <a:r>
              <a:rPr lang="en-US"/>
              <a:t>Minimize Waiting Time by Adding Buses to Existing Routes on Election Days</a:t>
            </a:r>
            <a:endParaRPr/>
          </a:p>
          <a:p>
            <a:pPr marL="914400" lvl="1" indent="-342900" algn="l" rtl="0">
              <a:spcBef>
                <a:spcPts val="0"/>
              </a:spcBef>
              <a:spcAft>
                <a:spcPts val="0"/>
              </a:spcAft>
              <a:buSzPts val="1800"/>
              <a:buChar char="●"/>
            </a:pPr>
            <a:r>
              <a:rPr lang="en-US" b="1"/>
              <a:t>20 routes</a:t>
            </a:r>
            <a:endParaRPr b="1"/>
          </a:p>
          <a:p>
            <a:pPr marL="914400" lvl="1" indent="-342900" algn="l" rtl="0">
              <a:spcBef>
                <a:spcPts val="0"/>
              </a:spcBef>
              <a:spcAft>
                <a:spcPts val="0"/>
              </a:spcAft>
              <a:buSzPts val="1800"/>
              <a:buChar char="●"/>
            </a:pPr>
            <a:r>
              <a:rPr lang="en-US"/>
              <a:t>Rent buses for $37,700</a:t>
            </a:r>
            <a:endParaRPr/>
          </a:p>
          <a:p>
            <a:pPr marL="914400" lvl="1" indent="-342900" algn="l" rtl="0">
              <a:spcBef>
                <a:spcPts val="0"/>
              </a:spcBef>
              <a:spcAft>
                <a:spcPts val="0"/>
              </a:spcAft>
              <a:buSzPts val="1800"/>
              <a:buChar char="●"/>
            </a:pPr>
            <a:r>
              <a:rPr lang="en-US"/>
              <a:t>Utilize buses not in use for </a:t>
            </a:r>
            <a:r>
              <a:rPr lang="en-US" b="1"/>
              <a:t>$16,558</a:t>
            </a:r>
            <a:endParaRPr b="1"/>
          </a:p>
          <a:p>
            <a:pPr marL="914400" lvl="1" indent="-342900" algn="l" rtl="0">
              <a:spcBef>
                <a:spcPts val="0"/>
              </a:spcBef>
              <a:spcAft>
                <a:spcPts val="0"/>
              </a:spcAft>
              <a:buSzPts val="1800"/>
              <a:buChar char="●"/>
            </a:pPr>
            <a:r>
              <a:rPr lang="en-US"/>
              <a:t>Transportation operating budget $50 million</a:t>
            </a:r>
            <a:endParaRPr/>
          </a:p>
          <a:p>
            <a:pPr marL="914400" lvl="1" indent="-342900" algn="l" rtl="0">
              <a:spcBef>
                <a:spcPts val="0"/>
              </a:spcBef>
              <a:spcAft>
                <a:spcPts val="0"/>
              </a:spcAft>
              <a:buSzPts val="1800"/>
              <a:buChar char="●"/>
            </a:pPr>
            <a:r>
              <a:rPr lang="en-US"/>
              <a:t>Prioritize by </a:t>
            </a:r>
            <a:r>
              <a:rPr lang="en-US" b="1"/>
              <a:t>wait time</a:t>
            </a:r>
            <a:endParaRPr b="1"/>
          </a:p>
          <a:p>
            <a:pPr marL="914400" lvl="1" indent="-342900" algn="l" rtl="0">
              <a:spcBef>
                <a:spcPts val="0"/>
              </a:spcBef>
              <a:spcAft>
                <a:spcPts val="0"/>
              </a:spcAft>
              <a:buSzPts val="1800"/>
              <a:buChar char="●"/>
            </a:pPr>
            <a:r>
              <a:rPr lang="en-US"/>
              <a:t>Assumptions</a:t>
            </a:r>
            <a:endParaRPr/>
          </a:p>
          <a:p>
            <a:pPr marL="1371600" lvl="2" indent="-342900" algn="l" rtl="0">
              <a:spcBef>
                <a:spcPts val="0"/>
              </a:spcBef>
              <a:spcAft>
                <a:spcPts val="0"/>
              </a:spcAft>
              <a:buSzPts val="1800"/>
              <a:buChar char="●"/>
            </a:pPr>
            <a:r>
              <a:rPr lang="en-US"/>
              <a:t>DDOT adequately meets regular needs</a:t>
            </a:r>
            <a:endParaRPr/>
          </a:p>
          <a:p>
            <a:pPr marL="1371600" lvl="2" indent="-342900" algn="l" rtl="0">
              <a:spcBef>
                <a:spcPts val="0"/>
              </a:spcBef>
              <a:spcAft>
                <a:spcPts val="0"/>
              </a:spcAft>
              <a:buSzPts val="1800"/>
              <a:buChar char="●"/>
            </a:pPr>
            <a:r>
              <a:rPr lang="en-US"/>
              <a:t>Temporary, no in-depth study</a:t>
            </a:r>
            <a:endParaRPr/>
          </a:p>
          <a:p>
            <a:pPr marL="1371600" lvl="2" indent="-342900" algn="l" rtl="0">
              <a:spcBef>
                <a:spcPts val="0"/>
              </a:spcBef>
              <a:spcAft>
                <a:spcPts val="0"/>
              </a:spcAft>
              <a:buSzPts val="1800"/>
              <a:buChar char="●"/>
            </a:pPr>
            <a:r>
              <a:rPr lang="en-US"/>
              <a:t>Cannot purchase additional buses for $250,000 each</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1"/>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Proposed Solutions</a:t>
            </a:r>
            <a:endParaRPr/>
          </a:p>
        </p:txBody>
      </p:sp>
      <p:sp>
        <p:nvSpPr>
          <p:cNvPr id="240" name="Google Shape;240;p31"/>
          <p:cNvSpPr txBox="1">
            <a:spLocks noGrp="1"/>
          </p:cNvSpPr>
          <p:nvPr>
            <p:ph type="body" idx="1"/>
          </p:nvPr>
        </p:nvSpPr>
        <p:spPr>
          <a:xfrm>
            <a:off x="3869268" y="864108"/>
            <a:ext cx="7315200" cy="5120700"/>
          </a:xfrm>
          <a:prstGeom prst="rect">
            <a:avLst/>
          </a:prstGeom>
        </p:spPr>
        <p:txBody>
          <a:bodyPr spcFirstLastPara="1" wrap="square" lIns="91425" tIns="45700" rIns="91425" bIns="45700" anchor="ctr" anchorCtr="0">
            <a:noAutofit/>
          </a:bodyPr>
          <a:lstStyle/>
          <a:p>
            <a:pPr marL="457200" lvl="0" indent="-342900" algn="l" rtl="0">
              <a:spcBef>
                <a:spcPts val="1200"/>
              </a:spcBef>
              <a:spcAft>
                <a:spcPts val="0"/>
              </a:spcAft>
              <a:buSzPts val="1800"/>
              <a:buAutoNum type="arabicPeriod" startAt="2"/>
            </a:pPr>
            <a:r>
              <a:rPr lang="en-US"/>
              <a:t>Minimize Distance to Travel by Adding a Polling Location Stop on Election Days</a:t>
            </a:r>
            <a:endParaRPr/>
          </a:p>
          <a:p>
            <a:pPr marL="914400" lvl="1" indent="-342900" algn="l" rtl="0">
              <a:spcBef>
                <a:spcPts val="0"/>
              </a:spcBef>
              <a:spcAft>
                <a:spcPts val="0"/>
              </a:spcAft>
              <a:buSzPts val="1800"/>
              <a:buChar char="●"/>
            </a:pPr>
            <a:r>
              <a:rPr lang="en-US" b="1"/>
              <a:t>17 detours </a:t>
            </a:r>
            <a:r>
              <a:rPr lang="en-US"/>
              <a:t>(2 pairs)</a:t>
            </a:r>
            <a:endParaRPr/>
          </a:p>
          <a:p>
            <a:pPr marL="914400" lvl="1" indent="-342900" algn="l" rtl="0">
              <a:spcBef>
                <a:spcPts val="0"/>
              </a:spcBef>
              <a:spcAft>
                <a:spcPts val="0"/>
              </a:spcAft>
              <a:buSzPts val="1800"/>
              <a:buChar char="●"/>
            </a:pPr>
            <a:r>
              <a:rPr lang="en-US"/>
              <a:t>Prioritize by </a:t>
            </a:r>
            <a:r>
              <a:rPr lang="en-US" b="1"/>
              <a:t>population</a:t>
            </a:r>
            <a:endParaRPr b="1"/>
          </a:p>
          <a:p>
            <a:pPr marL="914400" lvl="1" indent="-342900" algn="l" rtl="0">
              <a:spcBef>
                <a:spcPts val="0"/>
              </a:spcBef>
              <a:spcAft>
                <a:spcPts val="0"/>
              </a:spcAft>
              <a:buSzPts val="1800"/>
              <a:buChar char="●"/>
            </a:pPr>
            <a:r>
              <a:rPr lang="en-US" b="1"/>
              <a:t>2 minutes</a:t>
            </a:r>
            <a:endParaRPr b="1"/>
          </a:p>
          <a:p>
            <a:pPr marL="914400" lvl="1" indent="-342900" algn="l" rtl="0">
              <a:spcBef>
                <a:spcPts val="0"/>
              </a:spcBef>
              <a:spcAft>
                <a:spcPts val="0"/>
              </a:spcAft>
              <a:buSzPts val="1800"/>
              <a:buChar char="●"/>
            </a:pPr>
            <a:r>
              <a:rPr lang="en-US"/>
              <a:t>Current buses</a:t>
            </a:r>
            <a:endParaRPr/>
          </a:p>
          <a:p>
            <a:pPr marL="914400" lvl="1" indent="-342900" algn="l" rtl="0">
              <a:spcBef>
                <a:spcPts val="0"/>
              </a:spcBef>
              <a:spcAft>
                <a:spcPts val="0"/>
              </a:spcAft>
              <a:buSzPts val="1800"/>
              <a:buChar char="●"/>
            </a:pPr>
            <a:r>
              <a:rPr lang="en-US"/>
              <a:t>Assumptions</a:t>
            </a:r>
            <a:endParaRPr/>
          </a:p>
          <a:p>
            <a:pPr marL="1371600" lvl="2" indent="-342900" algn="l" rtl="0">
              <a:spcBef>
                <a:spcPts val="0"/>
              </a:spcBef>
              <a:spcAft>
                <a:spcPts val="0"/>
              </a:spcAft>
              <a:buSzPts val="1800"/>
              <a:buChar char="●"/>
            </a:pPr>
            <a:r>
              <a:rPr lang="en-US"/>
              <a:t>Detour for one polling location in the pair would benefit other</a:t>
            </a:r>
            <a:endParaRPr/>
          </a:p>
          <a:p>
            <a:pPr marL="1371600" lvl="2" indent="-342900" algn="l" rtl="0">
              <a:spcBef>
                <a:spcPts val="0"/>
              </a:spcBef>
              <a:spcAft>
                <a:spcPts val="0"/>
              </a:spcAft>
              <a:buSzPts val="1800"/>
              <a:buChar char="●"/>
            </a:pPr>
            <a:r>
              <a:rPr lang="en-US"/>
              <a:t>Voters see walking distance as obstacle</a:t>
            </a:r>
            <a:endParaRPr/>
          </a:p>
          <a:p>
            <a:pPr marL="1371600" lvl="2" indent="-342900" algn="l" rtl="0">
              <a:spcBef>
                <a:spcPts val="0"/>
              </a:spcBef>
              <a:spcAft>
                <a:spcPts val="0"/>
              </a:spcAft>
              <a:buSzPts val="1800"/>
              <a:buChar char="●"/>
            </a:pPr>
            <a:r>
              <a:rPr lang="en-US"/>
              <a:t>Greater population, greater return on investment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xfrm>
            <a:off x="0" y="1128408"/>
            <a:ext cx="32640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3600"/>
              <a:buFont typeface="Corbel"/>
              <a:buNone/>
            </a:pPr>
            <a:r>
              <a:rPr lang="en-US"/>
              <a:t>Business Problem</a:t>
            </a:r>
            <a:endParaRPr/>
          </a:p>
        </p:txBody>
      </p:sp>
      <p:pic>
        <p:nvPicPr>
          <p:cNvPr id="95" name="Google Shape;95;p14"/>
          <p:cNvPicPr preferRelativeResize="0"/>
          <p:nvPr/>
        </p:nvPicPr>
        <p:blipFill rotWithShape="1">
          <a:blip r:embed="rId3">
            <a:alphaModFix/>
          </a:blip>
          <a:srcRect/>
          <a:stretch/>
        </p:blipFill>
        <p:spPr>
          <a:xfrm>
            <a:off x="7459900" y="891250"/>
            <a:ext cx="3949500" cy="2723100"/>
          </a:xfrm>
          <a:prstGeom prst="rect">
            <a:avLst/>
          </a:prstGeom>
          <a:noFill/>
          <a:ln>
            <a:noFill/>
          </a:ln>
        </p:spPr>
      </p:pic>
      <p:sp>
        <p:nvSpPr>
          <p:cNvPr id="96" name="Google Shape;96;p14"/>
          <p:cNvSpPr txBox="1"/>
          <p:nvPr/>
        </p:nvSpPr>
        <p:spPr>
          <a:xfrm>
            <a:off x="3620950" y="891250"/>
            <a:ext cx="3552900" cy="5197200"/>
          </a:xfrm>
          <a:prstGeom prst="rect">
            <a:avLst/>
          </a:prstGeom>
          <a:noFill/>
          <a:ln>
            <a:noFill/>
          </a:ln>
        </p:spPr>
        <p:txBody>
          <a:bodyPr spcFirstLastPara="1" wrap="square" lIns="91425" tIns="45700" rIns="91425" bIns="45700" anchor="t" anchorCtr="0">
            <a:noAutofit/>
          </a:bodyPr>
          <a:lstStyle/>
          <a:p>
            <a:pPr marL="457200" lvl="0" indent="-342900" algn="l" rtl="0">
              <a:spcBef>
                <a:spcPts val="0"/>
              </a:spcBef>
              <a:spcAft>
                <a:spcPts val="0"/>
              </a:spcAft>
              <a:buClr>
                <a:schemeClr val="accent1"/>
              </a:buClr>
              <a:buSzPts val="1800"/>
              <a:buFont typeface="Corbel"/>
              <a:buChar char="●"/>
            </a:pPr>
            <a:r>
              <a:rPr lang="en-US" sz="1800">
                <a:solidFill>
                  <a:schemeClr val="dk1"/>
                </a:solidFill>
                <a:latin typeface="Corbel"/>
                <a:ea typeface="Corbel"/>
                <a:cs typeface="Corbel"/>
                <a:sym typeface="Corbel"/>
              </a:rPr>
              <a:t>Less voter turnout of Michigan compared to other states in 2016</a:t>
            </a:r>
            <a:endParaRPr sz="1800">
              <a:solidFill>
                <a:schemeClr val="dk1"/>
              </a:solidFill>
              <a:latin typeface="Corbel"/>
              <a:ea typeface="Corbel"/>
              <a:cs typeface="Corbel"/>
              <a:sym typeface="Corbel"/>
            </a:endParaRPr>
          </a:p>
          <a:p>
            <a:pPr marL="0" lvl="0" indent="0" algn="l" rtl="0">
              <a:spcBef>
                <a:spcPts val="0"/>
              </a:spcBef>
              <a:spcAft>
                <a:spcPts val="0"/>
              </a:spcAft>
              <a:buNone/>
            </a:pPr>
            <a:endParaRPr sz="1800">
              <a:solidFill>
                <a:schemeClr val="dk1"/>
              </a:solidFill>
              <a:latin typeface="Corbel"/>
              <a:ea typeface="Corbel"/>
              <a:cs typeface="Corbel"/>
              <a:sym typeface="Corbel"/>
            </a:endParaRPr>
          </a:p>
          <a:p>
            <a:pPr marL="457200" lvl="0" indent="-342900" algn="l" rtl="0">
              <a:spcBef>
                <a:spcPts val="0"/>
              </a:spcBef>
              <a:spcAft>
                <a:spcPts val="0"/>
              </a:spcAft>
              <a:buClr>
                <a:schemeClr val="accent1"/>
              </a:buClr>
              <a:buSzPts val="1800"/>
              <a:buFont typeface="Corbel"/>
              <a:buChar char="●"/>
            </a:pPr>
            <a:r>
              <a:rPr lang="en-US" sz="1800">
                <a:solidFill>
                  <a:schemeClr val="dk1"/>
                </a:solidFill>
                <a:latin typeface="Corbel"/>
                <a:ea typeface="Corbel"/>
                <a:cs typeface="Corbel"/>
                <a:sym typeface="Corbel"/>
              </a:rPr>
              <a:t>Less voter turnout of Detroit in 2016 compared to 2012</a:t>
            </a:r>
            <a:endParaRPr sz="1800">
              <a:solidFill>
                <a:schemeClr val="dk1"/>
              </a:solidFill>
              <a:latin typeface="Corbel"/>
              <a:ea typeface="Corbel"/>
              <a:cs typeface="Corbel"/>
              <a:sym typeface="Corbel"/>
            </a:endParaRPr>
          </a:p>
          <a:p>
            <a:pPr marL="0" lvl="0" indent="0" algn="l" rtl="0">
              <a:spcBef>
                <a:spcPts val="0"/>
              </a:spcBef>
              <a:spcAft>
                <a:spcPts val="0"/>
              </a:spcAft>
              <a:buNone/>
            </a:pPr>
            <a:endParaRPr sz="1800">
              <a:solidFill>
                <a:schemeClr val="dk1"/>
              </a:solidFill>
              <a:latin typeface="Corbel"/>
              <a:ea typeface="Corbel"/>
              <a:cs typeface="Corbel"/>
              <a:sym typeface="Corbel"/>
            </a:endParaRPr>
          </a:p>
          <a:p>
            <a:pPr marL="457200" marR="0" lvl="0" indent="-342900" algn="l" rtl="0">
              <a:spcBef>
                <a:spcPts val="0"/>
              </a:spcBef>
              <a:spcAft>
                <a:spcPts val="0"/>
              </a:spcAft>
              <a:buClr>
                <a:schemeClr val="accent1"/>
              </a:buClr>
              <a:buSzPts val="1800"/>
              <a:buFont typeface="Corbel"/>
              <a:buChar char="●"/>
            </a:pPr>
            <a:r>
              <a:rPr lang="en-US" sz="1800">
                <a:solidFill>
                  <a:schemeClr val="dk1"/>
                </a:solidFill>
                <a:latin typeface="Corbel"/>
                <a:ea typeface="Corbel"/>
                <a:cs typeface="Corbel"/>
                <a:sym typeface="Corbel"/>
              </a:rPr>
              <a:t>Increase accessibility by reducing transportation challenges</a:t>
            </a:r>
            <a:endParaRPr sz="1800">
              <a:solidFill>
                <a:schemeClr val="dk1"/>
              </a:solidFill>
              <a:latin typeface="Corbel"/>
              <a:ea typeface="Corbel"/>
              <a:cs typeface="Corbel"/>
              <a:sym typeface="Corbel"/>
            </a:endParaRPr>
          </a:p>
          <a:p>
            <a:pPr marL="0" marR="0" lvl="0" indent="0" algn="l" rtl="0">
              <a:spcBef>
                <a:spcPts val="0"/>
              </a:spcBef>
              <a:spcAft>
                <a:spcPts val="0"/>
              </a:spcAft>
              <a:buNone/>
            </a:pPr>
            <a:endParaRPr sz="1800">
              <a:solidFill>
                <a:schemeClr val="dk1"/>
              </a:solidFill>
              <a:latin typeface="Corbel"/>
              <a:ea typeface="Corbel"/>
              <a:cs typeface="Corbel"/>
              <a:sym typeface="Corbel"/>
            </a:endParaRPr>
          </a:p>
          <a:p>
            <a:pPr marL="457200" marR="0" lvl="0" indent="-342900" algn="l" rtl="0">
              <a:spcBef>
                <a:spcPts val="0"/>
              </a:spcBef>
              <a:spcAft>
                <a:spcPts val="0"/>
              </a:spcAft>
              <a:buClr>
                <a:schemeClr val="accent1"/>
              </a:buClr>
              <a:buSzPts val="1800"/>
              <a:buFont typeface="Corbel"/>
              <a:buChar char="●"/>
            </a:pPr>
            <a:r>
              <a:rPr lang="en-US" sz="1800">
                <a:solidFill>
                  <a:schemeClr val="dk1"/>
                </a:solidFill>
                <a:latin typeface="Corbel"/>
                <a:ea typeface="Corbel"/>
                <a:cs typeface="Corbel"/>
                <a:sym typeface="Corbel"/>
              </a:rPr>
              <a:t>Focus on Detroit voters as stakeholders</a:t>
            </a:r>
            <a:endParaRPr sz="1800">
              <a:solidFill>
                <a:schemeClr val="dk1"/>
              </a:solidFill>
              <a:latin typeface="Corbel"/>
              <a:ea typeface="Corbel"/>
              <a:cs typeface="Corbel"/>
              <a:sym typeface="Corbel"/>
            </a:endParaRPr>
          </a:p>
          <a:p>
            <a:pPr marL="0" marR="0" lvl="0" indent="0" algn="l" rtl="0">
              <a:spcBef>
                <a:spcPts val="0"/>
              </a:spcBef>
              <a:spcAft>
                <a:spcPts val="0"/>
              </a:spcAft>
              <a:buNone/>
            </a:pPr>
            <a:endParaRPr sz="1800">
              <a:solidFill>
                <a:schemeClr val="dk1"/>
              </a:solidFill>
              <a:latin typeface="Corbel"/>
              <a:ea typeface="Corbel"/>
              <a:cs typeface="Corbel"/>
              <a:sym typeface="Corbel"/>
            </a:endParaRPr>
          </a:p>
          <a:p>
            <a:pPr marL="457200" marR="0" lvl="0" indent="-342900" algn="l" rtl="0">
              <a:spcBef>
                <a:spcPts val="0"/>
              </a:spcBef>
              <a:spcAft>
                <a:spcPts val="0"/>
              </a:spcAft>
              <a:buClr>
                <a:schemeClr val="accent1"/>
              </a:buClr>
              <a:buSzPts val="1800"/>
              <a:buFont typeface="Corbel"/>
              <a:buChar char="●"/>
            </a:pPr>
            <a:r>
              <a:rPr lang="en-US" sz="1800">
                <a:solidFill>
                  <a:schemeClr val="dk1"/>
                </a:solidFill>
                <a:latin typeface="Corbel"/>
                <a:ea typeface="Corbel"/>
                <a:cs typeface="Corbel"/>
                <a:sym typeface="Corbel"/>
              </a:rPr>
              <a:t>Gaps in voter turnout historically affect marginalized groups of people</a:t>
            </a:r>
            <a:endParaRPr sz="1800">
              <a:solidFill>
                <a:schemeClr val="dk1"/>
              </a:solidFill>
              <a:latin typeface="Corbel"/>
              <a:ea typeface="Corbel"/>
              <a:cs typeface="Corbel"/>
              <a:sym typeface="Corbel"/>
            </a:endParaRPr>
          </a:p>
          <a:p>
            <a:pPr marL="457200" lvl="0" indent="0" algn="l" rtl="0">
              <a:spcBef>
                <a:spcPts val="0"/>
              </a:spcBef>
              <a:spcAft>
                <a:spcPts val="0"/>
              </a:spcAft>
              <a:buNone/>
            </a:pPr>
            <a:endParaRPr sz="1800">
              <a:solidFill>
                <a:schemeClr val="dk1"/>
              </a:solidFill>
              <a:latin typeface="Corbel"/>
              <a:ea typeface="Corbel"/>
              <a:cs typeface="Corbel"/>
              <a:sym typeface="Corbel"/>
            </a:endParaRPr>
          </a:p>
          <a:p>
            <a:pPr marL="285750" marR="0" lvl="0" indent="-171450" algn="l" rtl="0">
              <a:spcBef>
                <a:spcPts val="0"/>
              </a:spcBef>
              <a:spcAft>
                <a:spcPts val="0"/>
              </a:spcAft>
              <a:buClr>
                <a:schemeClr val="dk1"/>
              </a:buClr>
              <a:buSzPts val="1800"/>
              <a:buFont typeface="Arial"/>
              <a:buNone/>
            </a:pPr>
            <a:endParaRPr sz="1800">
              <a:solidFill>
                <a:schemeClr val="dk1"/>
              </a:solidFill>
              <a:latin typeface="Corbel"/>
              <a:ea typeface="Corbel"/>
              <a:cs typeface="Corbel"/>
              <a:sym typeface="Corbel"/>
            </a:endParaRPr>
          </a:p>
          <a:p>
            <a:pPr marL="285750" marR="0" lvl="0" indent="-171450" algn="l" rtl="0">
              <a:spcBef>
                <a:spcPts val="0"/>
              </a:spcBef>
              <a:spcAft>
                <a:spcPts val="0"/>
              </a:spcAft>
              <a:buClr>
                <a:schemeClr val="dk1"/>
              </a:buClr>
              <a:buSzPts val="1800"/>
              <a:buFont typeface="Arial"/>
              <a:buNone/>
            </a:pPr>
            <a:endParaRPr sz="1800">
              <a:solidFill>
                <a:schemeClr val="dk1"/>
              </a:solidFill>
              <a:latin typeface="Corbel"/>
              <a:ea typeface="Corbel"/>
              <a:cs typeface="Corbel"/>
              <a:sym typeface="Corbel"/>
            </a:endParaRPr>
          </a:p>
        </p:txBody>
      </p:sp>
      <p:sp>
        <p:nvSpPr>
          <p:cNvPr id="97" name="Google Shape;97;p14"/>
          <p:cNvSpPr txBox="1"/>
          <p:nvPr/>
        </p:nvSpPr>
        <p:spPr>
          <a:xfrm>
            <a:off x="7420450" y="3907575"/>
            <a:ext cx="4173900" cy="19539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accent1"/>
              </a:buClr>
              <a:buSzPts val="1800"/>
              <a:buFont typeface="Corbel"/>
              <a:buChar char="●"/>
            </a:pPr>
            <a:r>
              <a:rPr lang="en-US" sz="1800">
                <a:solidFill>
                  <a:schemeClr val="dk1"/>
                </a:solidFill>
                <a:latin typeface="Corbel"/>
                <a:ea typeface="Corbel"/>
                <a:cs typeface="Corbel"/>
                <a:sym typeface="Corbel"/>
              </a:rPr>
              <a:t>Limited accessibility to personal transportation  </a:t>
            </a:r>
            <a:endParaRPr sz="1800">
              <a:solidFill>
                <a:schemeClr val="dk1"/>
              </a:solidFill>
              <a:latin typeface="Corbel"/>
              <a:ea typeface="Corbel"/>
              <a:cs typeface="Corbel"/>
              <a:sym typeface="Corbel"/>
            </a:endParaRPr>
          </a:p>
          <a:p>
            <a:pPr marL="0" lvl="0" indent="0" algn="l" rtl="0">
              <a:spcBef>
                <a:spcPts val="0"/>
              </a:spcBef>
              <a:spcAft>
                <a:spcPts val="0"/>
              </a:spcAft>
              <a:buNone/>
            </a:pPr>
            <a:endParaRPr sz="1800">
              <a:solidFill>
                <a:schemeClr val="dk1"/>
              </a:solidFill>
              <a:latin typeface="Corbel"/>
              <a:ea typeface="Corbel"/>
              <a:cs typeface="Corbel"/>
              <a:sym typeface="Corbel"/>
            </a:endParaRPr>
          </a:p>
          <a:p>
            <a:pPr marL="457200" lvl="0" indent="-342900" algn="l" rtl="0">
              <a:spcBef>
                <a:spcPts val="0"/>
              </a:spcBef>
              <a:spcAft>
                <a:spcPts val="0"/>
              </a:spcAft>
              <a:buClr>
                <a:schemeClr val="accent1"/>
              </a:buClr>
              <a:buSzPts val="1800"/>
              <a:buFont typeface="Corbel"/>
              <a:buChar char="●"/>
            </a:pPr>
            <a:r>
              <a:rPr lang="en-US" sz="1800">
                <a:solidFill>
                  <a:schemeClr val="dk1"/>
                </a:solidFill>
                <a:latin typeface="Corbel"/>
                <a:ea typeface="Corbel"/>
                <a:cs typeface="Corbel"/>
                <a:sym typeface="Corbel"/>
              </a:rPr>
              <a:t>DDOT serves 12-13% of population with approximately 85,000 riders each day</a:t>
            </a:r>
            <a:endParaRPr sz="1800">
              <a:solidFill>
                <a:schemeClr val="dk1"/>
              </a:solidFill>
              <a:latin typeface="Corbel"/>
              <a:ea typeface="Corbel"/>
              <a:cs typeface="Corbel"/>
              <a:sym typeface="Corbe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2"/>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3600"/>
              <a:buFont typeface="Corbel"/>
              <a:buNone/>
            </a:pPr>
            <a:r>
              <a:rPr lang="en-US"/>
              <a:t>Limitations</a:t>
            </a:r>
            <a:endParaRPr/>
          </a:p>
        </p:txBody>
      </p:sp>
      <p:sp>
        <p:nvSpPr>
          <p:cNvPr id="246" name="Google Shape;246;p32"/>
          <p:cNvSpPr txBox="1">
            <a:spLocks noGrp="1"/>
          </p:cNvSpPr>
          <p:nvPr>
            <p:ph type="body" idx="1"/>
          </p:nvPr>
        </p:nvSpPr>
        <p:spPr>
          <a:xfrm>
            <a:off x="3869268" y="864108"/>
            <a:ext cx="7315200" cy="512064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2000"/>
              <a:buNone/>
            </a:pPr>
            <a:r>
              <a:rPr lang="en-US"/>
              <a:t>This analysis will be relevant only until</a:t>
            </a:r>
            <a:endParaRPr/>
          </a:p>
          <a:p>
            <a:pPr marL="457200" lvl="0" indent="-342900" algn="l" rtl="0">
              <a:lnSpc>
                <a:spcPct val="90000"/>
              </a:lnSpc>
              <a:spcBef>
                <a:spcPts val="0"/>
              </a:spcBef>
              <a:spcAft>
                <a:spcPts val="0"/>
              </a:spcAft>
              <a:buSzPts val="1800"/>
              <a:buChar char="●"/>
            </a:pPr>
            <a:r>
              <a:rPr lang="en-US"/>
              <a:t>New census data is recorded</a:t>
            </a:r>
            <a:endParaRPr/>
          </a:p>
          <a:p>
            <a:pPr marL="457200" lvl="0" indent="-342900" algn="l" rtl="0">
              <a:lnSpc>
                <a:spcPct val="90000"/>
              </a:lnSpc>
              <a:spcBef>
                <a:spcPts val="0"/>
              </a:spcBef>
              <a:spcAft>
                <a:spcPts val="0"/>
              </a:spcAft>
              <a:buSzPts val="1800"/>
              <a:buChar char="●"/>
            </a:pPr>
            <a:r>
              <a:rPr lang="en-US"/>
              <a:t>Bus routes or stops are updated</a:t>
            </a:r>
            <a:endParaRPr/>
          </a:p>
          <a:p>
            <a:pPr marL="457200" lvl="0" indent="-342900" algn="l" rtl="0">
              <a:lnSpc>
                <a:spcPct val="90000"/>
              </a:lnSpc>
              <a:spcBef>
                <a:spcPts val="0"/>
              </a:spcBef>
              <a:spcAft>
                <a:spcPts val="0"/>
              </a:spcAft>
              <a:buSzPts val="1800"/>
              <a:buChar char="●"/>
            </a:pPr>
            <a:r>
              <a:rPr lang="en-US"/>
              <a:t>Polling locations are changed or added</a:t>
            </a: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r>
              <a:rPr lang="en-US"/>
              <a:t>Data needed for further analysis</a:t>
            </a:r>
            <a:endParaRPr/>
          </a:p>
          <a:p>
            <a:pPr marL="457200" lvl="0" indent="-342900" algn="l" rtl="0">
              <a:lnSpc>
                <a:spcPct val="90000"/>
              </a:lnSpc>
              <a:spcBef>
                <a:spcPts val="0"/>
              </a:spcBef>
              <a:spcAft>
                <a:spcPts val="0"/>
              </a:spcAft>
              <a:buSzPts val="1800"/>
              <a:buChar char="●"/>
            </a:pPr>
            <a:r>
              <a:rPr lang="en-US"/>
              <a:t>Survey of voter transportation and travel time</a:t>
            </a:r>
            <a:endParaRPr/>
          </a:p>
          <a:p>
            <a:pPr marL="457200" lvl="0" indent="-342900" algn="l" rtl="0">
              <a:lnSpc>
                <a:spcPct val="90000"/>
              </a:lnSpc>
              <a:spcBef>
                <a:spcPts val="0"/>
              </a:spcBef>
              <a:spcAft>
                <a:spcPts val="0"/>
              </a:spcAft>
              <a:buSzPts val="1800"/>
              <a:buChar char="●"/>
            </a:pPr>
            <a:r>
              <a:rPr lang="en-US"/>
              <a:t>Addresses of registered or eligible voters</a:t>
            </a:r>
            <a:endParaRPr/>
          </a:p>
          <a:p>
            <a:pPr marL="457200" lvl="0" indent="-342900" algn="l" rtl="0">
              <a:lnSpc>
                <a:spcPct val="90000"/>
              </a:lnSpc>
              <a:spcBef>
                <a:spcPts val="0"/>
              </a:spcBef>
              <a:spcAft>
                <a:spcPts val="0"/>
              </a:spcAft>
              <a:buSzPts val="1800"/>
              <a:buChar char="●"/>
            </a:pPr>
            <a:r>
              <a:rPr lang="en-US"/>
              <a:t>Specific polling location throughput</a:t>
            </a:r>
            <a:endParaRPr/>
          </a:p>
          <a:p>
            <a:pPr marL="457200" lvl="0" indent="-342900" algn="l" rtl="0">
              <a:lnSpc>
                <a:spcPct val="90000"/>
              </a:lnSpc>
              <a:spcBef>
                <a:spcPts val="0"/>
              </a:spcBef>
              <a:spcAft>
                <a:spcPts val="0"/>
              </a:spcAft>
              <a:buSzPts val="1800"/>
              <a:buChar char="●"/>
            </a:pPr>
            <a:r>
              <a:rPr lang="en-US"/>
              <a:t>General polling location processing times</a:t>
            </a:r>
            <a:endParaRPr/>
          </a:p>
          <a:p>
            <a:pPr marL="182880" lvl="0" indent="-55879" algn="l" rtl="0">
              <a:lnSpc>
                <a:spcPct val="90000"/>
              </a:lnSpc>
              <a:spcBef>
                <a:spcPts val="0"/>
              </a:spcBef>
              <a:spcAft>
                <a:spcPts val="0"/>
              </a:spcAft>
              <a:buSzPts val="2000"/>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3"/>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Opportunities</a:t>
            </a:r>
            <a:endParaRPr/>
          </a:p>
        </p:txBody>
      </p:sp>
      <p:pic>
        <p:nvPicPr>
          <p:cNvPr id="252" name="Google Shape;252;p33"/>
          <p:cNvPicPr preferRelativeResize="0"/>
          <p:nvPr/>
        </p:nvPicPr>
        <p:blipFill rotWithShape="1">
          <a:blip r:embed="rId3">
            <a:alphaModFix/>
          </a:blip>
          <a:srcRect t="9" b="19"/>
          <a:stretch/>
        </p:blipFill>
        <p:spPr>
          <a:xfrm>
            <a:off x="3495975" y="256450"/>
            <a:ext cx="8228900" cy="586071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4"/>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t>Opportunities</a:t>
            </a:r>
            <a:endParaRPr/>
          </a:p>
        </p:txBody>
      </p:sp>
      <p:sp>
        <p:nvSpPr>
          <p:cNvPr id="258" name="Google Shape;258;p34"/>
          <p:cNvSpPr txBox="1">
            <a:spLocks noGrp="1"/>
          </p:cNvSpPr>
          <p:nvPr>
            <p:ph type="body" idx="1"/>
          </p:nvPr>
        </p:nvSpPr>
        <p:spPr>
          <a:xfrm>
            <a:off x="3869268" y="864108"/>
            <a:ext cx="7315200" cy="5120700"/>
          </a:xfrm>
          <a:prstGeom prst="rect">
            <a:avLst/>
          </a:prstGeom>
        </p:spPr>
        <p:txBody>
          <a:bodyPr spcFirstLastPara="1" wrap="square" lIns="91425" tIns="45700" rIns="91425" bIns="45700" anchor="ctr" anchorCtr="0">
            <a:noAutofit/>
          </a:bodyPr>
          <a:lstStyle/>
          <a:p>
            <a:pPr marL="457200" lvl="0" indent="-342900" algn="l" rtl="0">
              <a:spcBef>
                <a:spcPts val="1200"/>
              </a:spcBef>
              <a:spcAft>
                <a:spcPts val="0"/>
              </a:spcAft>
              <a:buSzPts val="1800"/>
              <a:buChar char="●"/>
            </a:pPr>
            <a:r>
              <a:rPr lang="en-US"/>
              <a:t>Combine two proposed solutions</a:t>
            </a:r>
            <a:endParaRPr/>
          </a:p>
          <a:p>
            <a:pPr marL="457200" lvl="0" indent="-342900" algn="l" rtl="0">
              <a:spcBef>
                <a:spcPts val="0"/>
              </a:spcBef>
              <a:spcAft>
                <a:spcPts val="0"/>
              </a:spcAft>
              <a:buSzPts val="1800"/>
              <a:buChar char="●"/>
            </a:pPr>
            <a:r>
              <a:rPr lang="en-US"/>
              <a:t>Focus on home/work to bus stop</a:t>
            </a:r>
            <a:endParaRPr/>
          </a:p>
          <a:p>
            <a:pPr marL="457200" lvl="0" indent="-342900" algn="l" rtl="0">
              <a:spcBef>
                <a:spcPts val="0"/>
              </a:spcBef>
              <a:spcAft>
                <a:spcPts val="0"/>
              </a:spcAft>
              <a:buSzPts val="1800"/>
              <a:buChar char="●"/>
            </a:pPr>
            <a:r>
              <a:rPr lang="en-US"/>
              <a:t>Extend peak operating hours</a:t>
            </a:r>
            <a:endParaRPr/>
          </a:p>
          <a:p>
            <a:pPr marL="457200" lvl="0" indent="-342900" algn="l" rtl="0">
              <a:spcBef>
                <a:spcPts val="0"/>
              </a:spcBef>
              <a:spcAft>
                <a:spcPts val="0"/>
              </a:spcAft>
              <a:buSzPts val="1800"/>
              <a:buChar char="●"/>
            </a:pPr>
            <a:r>
              <a:rPr lang="en-US"/>
              <a:t>Subsidize bus fare</a:t>
            </a:r>
            <a:endParaRPr/>
          </a:p>
          <a:p>
            <a:pPr marL="457200" lvl="0" indent="-342900" algn="l" rtl="0">
              <a:spcBef>
                <a:spcPts val="0"/>
              </a:spcBef>
              <a:spcAft>
                <a:spcPts val="0"/>
              </a:spcAft>
              <a:buSzPts val="1800"/>
              <a:buChar char="●"/>
            </a:pPr>
            <a:r>
              <a:rPr lang="en-US"/>
              <a:t>Organize mass pickup locations at public locations</a:t>
            </a:r>
            <a:endParaRPr/>
          </a:p>
          <a:p>
            <a:pPr marL="914400" lvl="1" indent="-342900" algn="l" rtl="0">
              <a:spcBef>
                <a:spcPts val="0"/>
              </a:spcBef>
              <a:spcAft>
                <a:spcPts val="0"/>
              </a:spcAft>
              <a:buSzPts val="1800"/>
              <a:buChar char="●"/>
            </a:pPr>
            <a:r>
              <a:rPr lang="en-US"/>
              <a:t>Universities</a:t>
            </a:r>
            <a:endParaRPr/>
          </a:p>
          <a:p>
            <a:pPr marL="914400" lvl="1" indent="-342900" algn="l" rtl="0">
              <a:spcBef>
                <a:spcPts val="0"/>
              </a:spcBef>
              <a:spcAft>
                <a:spcPts val="0"/>
              </a:spcAft>
              <a:buSzPts val="1800"/>
              <a:buChar char="●"/>
            </a:pPr>
            <a:r>
              <a:rPr lang="en-US"/>
              <a:t>Libraries</a:t>
            </a:r>
            <a:endParaRPr/>
          </a:p>
          <a:p>
            <a:pPr marL="914400" lvl="1" indent="-342900" algn="l" rtl="0">
              <a:spcBef>
                <a:spcPts val="0"/>
              </a:spcBef>
              <a:spcAft>
                <a:spcPts val="0"/>
              </a:spcAft>
              <a:buSzPts val="1800"/>
              <a:buChar char="●"/>
            </a:pPr>
            <a:r>
              <a:rPr lang="en-US"/>
              <a:t>Grocery stores</a:t>
            </a:r>
            <a:endParaRPr/>
          </a:p>
          <a:p>
            <a:pPr marL="914400" lvl="1" indent="-342900" algn="l" rtl="0">
              <a:spcBef>
                <a:spcPts val="0"/>
              </a:spcBef>
              <a:spcAft>
                <a:spcPts val="0"/>
              </a:spcAft>
              <a:buSzPts val="1800"/>
              <a:buChar char="●"/>
            </a:pPr>
            <a:r>
              <a:rPr lang="en-US"/>
              <a:t>Senior housing</a:t>
            </a:r>
            <a:endParaRPr sz="2000"/>
          </a:p>
          <a:p>
            <a:pPr marL="457200" lvl="0" indent="-342900" algn="l" rtl="0">
              <a:spcBef>
                <a:spcPts val="0"/>
              </a:spcBef>
              <a:spcAft>
                <a:spcPts val="0"/>
              </a:spcAft>
              <a:buSzPts val="1800"/>
              <a:buChar char="●"/>
            </a:pPr>
            <a:r>
              <a:rPr lang="en-US" sz="2000"/>
              <a:t>Carpool within community</a:t>
            </a:r>
            <a:endParaRPr sz="2000"/>
          </a:p>
          <a:p>
            <a:pPr marL="457200" lvl="0" indent="-342900" algn="l" rtl="0">
              <a:spcBef>
                <a:spcPts val="0"/>
              </a:spcBef>
              <a:spcAft>
                <a:spcPts val="0"/>
              </a:spcAft>
              <a:buSzPts val="1800"/>
              <a:buChar char="●"/>
            </a:pPr>
            <a:r>
              <a:rPr lang="en-US" sz="2000"/>
              <a:t>Partner with Uber/Lyft</a:t>
            </a:r>
            <a:endParaRPr/>
          </a:p>
          <a:p>
            <a:pPr marL="457200" lvl="0" indent="-342900" algn="l" rtl="0">
              <a:spcBef>
                <a:spcPts val="0"/>
              </a:spcBef>
              <a:spcAft>
                <a:spcPts val="0"/>
              </a:spcAft>
              <a:buSzPts val="1800"/>
              <a:buChar char="●"/>
            </a:pPr>
            <a:r>
              <a:rPr lang="en-US"/>
              <a:t>Alter polling locations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3"/>
          <p:cNvSpPr txBox="1">
            <a:spLocks noGrp="1"/>
          </p:cNvSpPr>
          <p:nvPr>
            <p:ph type="ctrTitle"/>
          </p:nvPr>
        </p:nvSpPr>
        <p:spPr>
          <a:xfrm>
            <a:off x="1069848" y="1298448"/>
            <a:ext cx="7315200" cy="3255264"/>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FFFFFF"/>
              </a:buClr>
              <a:buSzPts val="5900"/>
              <a:buFont typeface="Corbel"/>
              <a:buNone/>
            </a:pPr>
            <a:r>
              <a:rPr lang="en-US" dirty="0"/>
              <a:t>Questions?</a:t>
            </a:r>
            <a:endParaRPr dirty="0"/>
          </a:p>
        </p:txBody>
      </p:sp>
      <p:sp>
        <p:nvSpPr>
          <p:cNvPr id="89" name="Google Shape;89;p13"/>
          <p:cNvSpPr txBox="1">
            <a:spLocks noGrp="1"/>
          </p:cNvSpPr>
          <p:nvPr>
            <p:ph type="subTitle" idx="1"/>
          </p:nvPr>
        </p:nvSpPr>
        <p:spPr>
          <a:xfrm>
            <a:off x="1100015" y="4670246"/>
            <a:ext cx="7315200" cy="9144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SzPts val="2200"/>
              <a:buNone/>
            </a:pPr>
            <a:r>
              <a:rPr lang="en-US" dirty="0"/>
              <a:t>Thank you.</a:t>
            </a:r>
            <a:endParaRPr dirty="0"/>
          </a:p>
        </p:txBody>
      </p:sp>
    </p:spTree>
    <p:extLst>
      <p:ext uri="{BB962C8B-B14F-4D97-AF65-F5344CB8AC3E}">
        <p14:creationId xmlns:p14="http://schemas.microsoft.com/office/powerpoint/2010/main" val="2053462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5"/>
          <p:cNvSpPr txBox="1">
            <a:spLocks noGrp="1"/>
          </p:cNvSpPr>
          <p:nvPr>
            <p:ph type="title"/>
          </p:nvPr>
        </p:nvSpPr>
        <p:spPr>
          <a:xfrm>
            <a:off x="123953" y="1128461"/>
            <a:ext cx="35088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3600"/>
              <a:buFont typeface="Corbel"/>
              <a:buNone/>
            </a:pPr>
            <a:r>
              <a:rPr lang="en-US"/>
              <a:t>Analytical Problem</a:t>
            </a:r>
            <a:endParaRPr/>
          </a:p>
        </p:txBody>
      </p:sp>
      <p:sp>
        <p:nvSpPr>
          <p:cNvPr id="103" name="Google Shape;103;p15"/>
          <p:cNvSpPr txBox="1"/>
          <p:nvPr/>
        </p:nvSpPr>
        <p:spPr>
          <a:xfrm>
            <a:off x="3701900" y="493150"/>
            <a:ext cx="3417000" cy="60036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accent1"/>
              </a:buClr>
              <a:buSzPts val="1800"/>
              <a:buFont typeface="Corbel"/>
              <a:buChar char="●"/>
            </a:pPr>
            <a:r>
              <a:rPr lang="en-US" sz="1800">
                <a:latin typeface="Corbel"/>
                <a:ea typeface="Corbel"/>
                <a:cs typeface="Corbel"/>
                <a:sym typeface="Corbel"/>
              </a:rPr>
              <a:t>Minimize voter’s travel time to polling location</a:t>
            </a:r>
            <a:endParaRPr sz="1800">
              <a:latin typeface="Corbel"/>
              <a:ea typeface="Corbel"/>
              <a:cs typeface="Corbel"/>
              <a:sym typeface="Corbel"/>
            </a:endParaRPr>
          </a:p>
          <a:p>
            <a:pPr marL="0" lvl="0" indent="0" algn="l" rtl="0">
              <a:spcBef>
                <a:spcPts val="0"/>
              </a:spcBef>
              <a:spcAft>
                <a:spcPts val="0"/>
              </a:spcAft>
              <a:buNone/>
            </a:pPr>
            <a:endParaRPr sz="1800">
              <a:latin typeface="Corbel"/>
              <a:ea typeface="Corbel"/>
              <a:cs typeface="Corbel"/>
              <a:sym typeface="Corbel"/>
            </a:endParaRPr>
          </a:p>
          <a:p>
            <a:pPr marL="457200" lvl="0" indent="-342900" algn="l" rtl="0">
              <a:spcBef>
                <a:spcPts val="0"/>
              </a:spcBef>
              <a:spcAft>
                <a:spcPts val="0"/>
              </a:spcAft>
              <a:buClr>
                <a:schemeClr val="accent1"/>
              </a:buClr>
              <a:buSzPts val="1800"/>
              <a:buFont typeface="Corbel"/>
              <a:buChar char="●"/>
            </a:pPr>
            <a:r>
              <a:rPr lang="en-US" sz="1800">
                <a:latin typeface="Corbel"/>
                <a:ea typeface="Corbel"/>
                <a:cs typeface="Corbel"/>
                <a:sym typeface="Corbel"/>
              </a:rPr>
              <a:t>Reduce the distance from accessible transportation to polling locations</a:t>
            </a:r>
            <a:endParaRPr sz="1800">
              <a:latin typeface="Corbel"/>
              <a:ea typeface="Corbel"/>
              <a:cs typeface="Corbel"/>
              <a:sym typeface="Corbel"/>
            </a:endParaRPr>
          </a:p>
          <a:p>
            <a:pPr marL="0" lvl="0" indent="0" algn="l" rtl="0">
              <a:spcBef>
                <a:spcPts val="0"/>
              </a:spcBef>
              <a:spcAft>
                <a:spcPts val="0"/>
              </a:spcAft>
              <a:buNone/>
            </a:pPr>
            <a:endParaRPr sz="1800">
              <a:latin typeface="Corbel"/>
              <a:ea typeface="Corbel"/>
              <a:cs typeface="Corbel"/>
              <a:sym typeface="Corbel"/>
            </a:endParaRPr>
          </a:p>
          <a:p>
            <a:pPr marL="457200" lvl="0" indent="-342900" algn="l" rtl="0">
              <a:spcBef>
                <a:spcPts val="0"/>
              </a:spcBef>
              <a:spcAft>
                <a:spcPts val="0"/>
              </a:spcAft>
              <a:buClr>
                <a:schemeClr val="accent1"/>
              </a:buClr>
              <a:buSzPts val="1800"/>
              <a:buFont typeface="Corbel"/>
              <a:buChar char="●"/>
            </a:pPr>
            <a:r>
              <a:rPr lang="en-US" sz="1800">
                <a:latin typeface="Corbel"/>
                <a:ea typeface="Corbel"/>
                <a:cs typeface="Corbel"/>
                <a:sym typeface="Corbel"/>
              </a:rPr>
              <a:t>Reduce time spent waiting for transportation </a:t>
            </a:r>
            <a:endParaRPr sz="1800">
              <a:latin typeface="Corbel"/>
              <a:ea typeface="Corbel"/>
              <a:cs typeface="Corbel"/>
              <a:sym typeface="Corbel"/>
            </a:endParaRPr>
          </a:p>
          <a:p>
            <a:pPr marL="0" lvl="0" indent="0" algn="l" rtl="0">
              <a:spcBef>
                <a:spcPts val="0"/>
              </a:spcBef>
              <a:spcAft>
                <a:spcPts val="0"/>
              </a:spcAft>
              <a:buNone/>
            </a:pPr>
            <a:endParaRPr sz="1800">
              <a:latin typeface="Corbel"/>
              <a:ea typeface="Corbel"/>
              <a:cs typeface="Corbel"/>
              <a:sym typeface="Corbel"/>
            </a:endParaRPr>
          </a:p>
          <a:p>
            <a:pPr marL="457200" lvl="0" indent="-342900" algn="l" rtl="0">
              <a:spcBef>
                <a:spcPts val="0"/>
              </a:spcBef>
              <a:spcAft>
                <a:spcPts val="0"/>
              </a:spcAft>
              <a:buClr>
                <a:schemeClr val="accent1"/>
              </a:buClr>
              <a:buSzPts val="1800"/>
              <a:buFont typeface="Corbel"/>
              <a:buChar char="●"/>
            </a:pPr>
            <a:r>
              <a:rPr lang="en-US" sz="1800">
                <a:latin typeface="Corbel"/>
                <a:ea typeface="Corbel"/>
                <a:cs typeface="Corbel"/>
                <a:sym typeface="Corbel"/>
              </a:rPr>
              <a:t>Current polling location spread and accessibility by using public transportation</a:t>
            </a:r>
            <a:endParaRPr sz="1800">
              <a:latin typeface="Corbel"/>
              <a:ea typeface="Corbel"/>
              <a:cs typeface="Corbel"/>
              <a:sym typeface="Corbel"/>
            </a:endParaRPr>
          </a:p>
          <a:p>
            <a:pPr marL="0" lvl="0" indent="0" algn="l" rtl="0">
              <a:spcBef>
                <a:spcPts val="0"/>
              </a:spcBef>
              <a:spcAft>
                <a:spcPts val="0"/>
              </a:spcAft>
              <a:buNone/>
            </a:pPr>
            <a:endParaRPr sz="1800">
              <a:latin typeface="Corbel"/>
              <a:ea typeface="Corbel"/>
              <a:cs typeface="Corbel"/>
              <a:sym typeface="Corbel"/>
            </a:endParaRPr>
          </a:p>
          <a:p>
            <a:pPr marL="457200" lvl="0" indent="-342900" algn="l" rtl="0">
              <a:spcBef>
                <a:spcPts val="0"/>
              </a:spcBef>
              <a:spcAft>
                <a:spcPts val="0"/>
              </a:spcAft>
              <a:buClr>
                <a:schemeClr val="accent1"/>
              </a:buClr>
              <a:buSzPts val="1800"/>
              <a:buFont typeface="Corbel"/>
              <a:buChar char="●"/>
            </a:pPr>
            <a:r>
              <a:rPr lang="en-US" sz="1800">
                <a:latin typeface="Corbel"/>
                <a:ea typeface="Corbel"/>
                <a:cs typeface="Corbel"/>
                <a:sym typeface="Corbel"/>
              </a:rPr>
              <a:t>Public transportation routes connecting people to polling locations and frequency of buses</a:t>
            </a:r>
            <a:endParaRPr sz="1800">
              <a:latin typeface="Corbel"/>
              <a:ea typeface="Corbel"/>
              <a:cs typeface="Corbel"/>
              <a:sym typeface="Corbel"/>
            </a:endParaRPr>
          </a:p>
          <a:p>
            <a:pPr marL="0" lvl="0" indent="0" algn="l" rtl="0">
              <a:spcBef>
                <a:spcPts val="0"/>
              </a:spcBef>
              <a:spcAft>
                <a:spcPts val="0"/>
              </a:spcAft>
              <a:buNone/>
            </a:pPr>
            <a:endParaRPr sz="1800">
              <a:latin typeface="Corbel"/>
              <a:ea typeface="Corbel"/>
              <a:cs typeface="Corbel"/>
              <a:sym typeface="Corbel"/>
            </a:endParaRPr>
          </a:p>
          <a:p>
            <a:pPr marL="457200" lvl="0" indent="-342900" algn="l" rtl="0">
              <a:spcBef>
                <a:spcPts val="0"/>
              </a:spcBef>
              <a:spcAft>
                <a:spcPts val="0"/>
              </a:spcAft>
              <a:buClr>
                <a:schemeClr val="accent1"/>
              </a:buClr>
              <a:buSzPts val="1800"/>
              <a:buFont typeface="Corbel"/>
              <a:buChar char="●"/>
            </a:pPr>
            <a:r>
              <a:rPr lang="en-US" sz="1800">
                <a:latin typeface="Corbel"/>
                <a:ea typeface="Corbel"/>
                <a:cs typeface="Corbel"/>
                <a:sym typeface="Corbel"/>
              </a:rPr>
              <a:t>Population density for age above 18 for each area in Detroit </a:t>
            </a:r>
            <a:endParaRPr sz="1800">
              <a:latin typeface="Corbel"/>
              <a:ea typeface="Corbel"/>
              <a:cs typeface="Corbel"/>
              <a:sym typeface="Corbel"/>
            </a:endParaRPr>
          </a:p>
        </p:txBody>
      </p:sp>
      <p:pic>
        <p:nvPicPr>
          <p:cNvPr id="104" name="Google Shape;104;p15"/>
          <p:cNvPicPr preferRelativeResize="0"/>
          <p:nvPr/>
        </p:nvPicPr>
        <p:blipFill>
          <a:blip r:embed="rId3">
            <a:alphaModFix/>
          </a:blip>
          <a:stretch>
            <a:fillRect/>
          </a:stretch>
        </p:blipFill>
        <p:spPr>
          <a:xfrm>
            <a:off x="7118900" y="1611800"/>
            <a:ext cx="4768301" cy="32876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6"/>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3600"/>
              <a:buFont typeface="Corbel"/>
              <a:buNone/>
            </a:pPr>
            <a:r>
              <a:rPr lang="en-US"/>
              <a:t>Data</a:t>
            </a:r>
            <a:endParaRPr/>
          </a:p>
        </p:txBody>
      </p:sp>
      <p:sp>
        <p:nvSpPr>
          <p:cNvPr id="110" name="Google Shape;110;p16"/>
          <p:cNvSpPr txBox="1">
            <a:spLocks noGrp="1"/>
          </p:cNvSpPr>
          <p:nvPr>
            <p:ph type="body" idx="1"/>
          </p:nvPr>
        </p:nvSpPr>
        <p:spPr>
          <a:xfrm>
            <a:off x="3809946" y="1123825"/>
            <a:ext cx="3486900" cy="5120700"/>
          </a:xfrm>
          <a:prstGeom prst="rect">
            <a:avLst/>
          </a:prstGeom>
          <a:noFill/>
          <a:ln>
            <a:noFill/>
          </a:ln>
        </p:spPr>
        <p:txBody>
          <a:bodyPr spcFirstLastPara="1" wrap="square" lIns="91425" tIns="45700" rIns="91425" bIns="45700" anchor="ctr" anchorCtr="0">
            <a:noAutofit/>
          </a:bodyPr>
          <a:lstStyle/>
          <a:p>
            <a:pPr marL="182880" lvl="0" indent="-182880" algn="l" rtl="0">
              <a:lnSpc>
                <a:spcPct val="90000"/>
              </a:lnSpc>
              <a:spcBef>
                <a:spcPts val="0"/>
              </a:spcBef>
              <a:spcAft>
                <a:spcPts val="0"/>
              </a:spcAft>
              <a:buSzPts val="2000"/>
              <a:buChar char="●"/>
            </a:pPr>
            <a:r>
              <a:rPr lang="en-US"/>
              <a:t>Polling Locations </a:t>
            </a:r>
            <a:endParaRPr/>
          </a:p>
          <a:p>
            <a:pPr marL="0" lvl="0" indent="0" algn="l" rtl="0">
              <a:lnSpc>
                <a:spcPct val="90000"/>
              </a:lnSpc>
              <a:spcBef>
                <a:spcPts val="0"/>
              </a:spcBef>
              <a:spcAft>
                <a:spcPts val="0"/>
              </a:spcAft>
              <a:buNone/>
            </a:pPr>
            <a:endParaRPr/>
          </a:p>
          <a:p>
            <a:pPr marL="182880" lvl="0" indent="-182880" algn="l" rtl="0">
              <a:lnSpc>
                <a:spcPct val="90000"/>
              </a:lnSpc>
              <a:spcBef>
                <a:spcPts val="1200"/>
              </a:spcBef>
              <a:spcAft>
                <a:spcPts val="0"/>
              </a:spcAft>
              <a:buSzPts val="2000"/>
              <a:buChar char="●"/>
            </a:pPr>
            <a:r>
              <a:rPr lang="en-US"/>
              <a:t>Bus stop locations (DDOT &amp; SMART)</a:t>
            </a:r>
            <a:endParaRPr/>
          </a:p>
          <a:p>
            <a:pPr marL="0" lvl="0" indent="0" algn="l" rtl="0">
              <a:lnSpc>
                <a:spcPct val="90000"/>
              </a:lnSpc>
              <a:spcBef>
                <a:spcPts val="1200"/>
              </a:spcBef>
              <a:spcAft>
                <a:spcPts val="0"/>
              </a:spcAft>
              <a:buNone/>
            </a:pPr>
            <a:endParaRPr/>
          </a:p>
          <a:p>
            <a:pPr marL="182880" lvl="0" indent="-182880" algn="l" rtl="0">
              <a:lnSpc>
                <a:spcPct val="90000"/>
              </a:lnSpc>
              <a:spcBef>
                <a:spcPts val="1200"/>
              </a:spcBef>
              <a:spcAft>
                <a:spcPts val="0"/>
              </a:spcAft>
              <a:buSzPts val="2000"/>
              <a:buChar char="●"/>
            </a:pPr>
            <a:r>
              <a:rPr lang="en-US"/>
              <a:t>Bus Routes (DDOT &amp; SMART)</a:t>
            </a:r>
            <a:endParaRPr/>
          </a:p>
          <a:p>
            <a:pPr marL="0" lvl="0" indent="0" algn="l" rtl="0">
              <a:lnSpc>
                <a:spcPct val="90000"/>
              </a:lnSpc>
              <a:spcBef>
                <a:spcPts val="1200"/>
              </a:spcBef>
              <a:spcAft>
                <a:spcPts val="0"/>
              </a:spcAft>
              <a:buNone/>
            </a:pPr>
            <a:endParaRPr/>
          </a:p>
          <a:p>
            <a:pPr marL="182880" lvl="0" indent="-182880" algn="l" rtl="0">
              <a:lnSpc>
                <a:spcPct val="90000"/>
              </a:lnSpc>
              <a:spcBef>
                <a:spcPts val="1200"/>
              </a:spcBef>
              <a:spcAft>
                <a:spcPts val="0"/>
              </a:spcAft>
              <a:buSzPts val="2000"/>
              <a:buChar char="●"/>
            </a:pPr>
            <a:r>
              <a:rPr lang="en-US"/>
              <a:t>Bus frequencies on each route (DDOT)</a:t>
            </a:r>
            <a:endParaRPr/>
          </a:p>
          <a:p>
            <a:pPr marL="0" lvl="0" indent="0" algn="l" rtl="0">
              <a:lnSpc>
                <a:spcPct val="90000"/>
              </a:lnSpc>
              <a:spcBef>
                <a:spcPts val="1200"/>
              </a:spcBef>
              <a:spcAft>
                <a:spcPts val="0"/>
              </a:spcAft>
              <a:buNone/>
            </a:pPr>
            <a:endParaRPr/>
          </a:p>
          <a:p>
            <a:pPr marL="182880" lvl="0" indent="-182880" algn="l" rtl="0">
              <a:lnSpc>
                <a:spcPct val="90000"/>
              </a:lnSpc>
              <a:spcBef>
                <a:spcPts val="1200"/>
              </a:spcBef>
              <a:spcAft>
                <a:spcPts val="0"/>
              </a:spcAft>
              <a:buSzPts val="2000"/>
              <a:buChar char="●"/>
            </a:pPr>
            <a:r>
              <a:rPr lang="en-US"/>
              <a:t>Centract for Detroit</a:t>
            </a:r>
            <a:endParaRPr/>
          </a:p>
          <a:p>
            <a:pPr marL="0" lvl="0" indent="0" algn="l" rtl="0">
              <a:lnSpc>
                <a:spcPct val="90000"/>
              </a:lnSpc>
              <a:spcBef>
                <a:spcPts val="1200"/>
              </a:spcBef>
              <a:spcAft>
                <a:spcPts val="0"/>
              </a:spcAft>
              <a:buNone/>
            </a:pPr>
            <a:endParaRPr/>
          </a:p>
          <a:p>
            <a:pPr marL="182880" lvl="0" indent="-182880" algn="l" rtl="0">
              <a:lnSpc>
                <a:spcPct val="90000"/>
              </a:lnSpc>
              <a:spcBef>
                <a:spcPts val="1200"/>
              </a:spcBef>
              <a:spcAft>
                <a:spcPts val="0"/>
              </a:spcAft>
              <a:buSzPts val="2000"/>
              <a:buChar char="●"/>
            </a:pPr>
            <a:r>
              <a:rPr lang="en-US"/>
              <a:t>Population per Centract</a:t>
            </a:r>
            <a:endParaRPr/>
          </a:p>
          <a:p>
            <a:pPr marL="182880" lvl="0" indent="-55879" algn="l" rtl="0">
              <a:lnSpc>
                <a:spcPct val="90000"/>
              </a:lnSpc>
              <a:spcBef>
                <a:spcPts val="1200"/>
              </a:spcBef>
              <a:spcAft>
                <a:spcPts val="0"/>
              </a:spcAft>
              <a:buSzPts val="2000"/>
              <a:buNone/>
            </a:pPr>
            <a:endParaRPr/>
          </a:p>
        </p:txBody>
      </p:sp>
      <p:pic>
        <p:nvPicPr>
          <p:cNvPr id="111" name="Google Shape;111;p16"/>
          <p:cNvPicPr preferRelativeResize="0"/>
          <p:nvPr/>
        </p:nvPicPr>
        <p:blipFill>
          <a:blip r:embed="rId3">
            <a:alphaModFix/>
          </a:blip>
          <a:stretch>
            <a:fillRect/>
          </a:stretch>
        </p:blipFill>
        <p:spPr>
          <a:xfrm>
            <a:off x="7508571" y="152400"/>
            <a:ext cx="4531027" cy="3228786"/>
          </a:xfrm>
          <a:prstGeom prst="rect">
            <a:avLst/>
          </a:prstGeom>
          <a:noFill/>
          <a:ln>
            <a:noFill/>
          </a:ln>
        </p:spPr>
      </p:pic>
      <p:pic>
        <p:nvPicPr>
          <p:cNvPr id="112" name="Google Shape;112;p16"/>
          <p:cNvPicPr preferRelativeResize="0"/>
          <p:nvPr/>
        </p:nvPicPr>
        <p:blipFill>
          <a:blip r:embed="rId4">
            <a:alphaModFix/>
          </a:blip>
          <a:stretch>
            <a:fillRect/>
          </a:stretch>
        </p:blipFill>
        <p:spPr>
          <a:xfrm>
            <a:off x="7508571" y="3533586"/>
            <a:ext cx="4451357" cy="317201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7"/>
          <p:cNvSpPr txBox="1">
            <a:spLocks noGrp="1"/>
          </p:cNvSpPr>
          <p:nvPr>
            <p:ph type="title"/>
          </p:nvPr>
        </p:nvSpPr>
        <p:spPr>
          <a:xfrm>
            <a:off x="252919" y="1123837"/>
            <a:ext cx="2947482" cy="460118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3600"/>
              <a:buFont typeface="Corbel"/>
              <a:buNone/>
            </a:pPr>
            <a:r>
              <a:rPr lang="en-US"/>
              <a:t>Approach</a:t>
            </a:r>
            <a:endParaRPr/>
          </a:p>
        </p:txBody>
      </p:sp>
      <p:sp>
        <p:nvSpPr>
          <p:cNvPr id="118" name="Google Shape;118;p17"/>
          <p:cNvSpPr txBox="1">
            <a:spLocks noGrp="1"/>
          </p:cNvSpPr>
          <p:nvPr>
            <p:ph type="body" idx="1"/>
          </p:nvPr>
        </p:nvSpPr>
        <p:spPr>
          <a:xfrm>
            <a:off x="3869268" y="864108"/>
            <a:ext cx="7315200" cy="5120640"/>
          </a:xfrm>
          <a:prstGeom prst="rect">
            <a:avLst/>
          </a:prstGeom>
          <a:noFill/>
          <a:ln>
            <a:noFill/>
          </a:ln>
        </p:spPr>
        <p:txBody>
          <a:bodyPr spcFirstLastPara="1" wrap="square" lIns="91425" tIns="45700" rIns="91425" bIns="45700" anchor="ctr" anchorCtr="0">
            <a:noAutofit/>
          </a:bodyPr>
          <a:lstStyle/>
          <a:p>
            <a:pPr marL="182880" lvl="0" indent="-182880" algn="l" rtl="0">
              <a:lnSpc>
                <a:spcPct val="90000"/>
              </a:lnSpc>
              <a:spcBef>
                <a:spcPts val="0"/>
              </a:spcBef>
              <a:spcAft>
                <a:spcPts val="0"/>
              </a:spcAft>
              <a:buSzPts val="2000"/>
              <a:buChar char="●"/>
            </a:pPr>
            <a:r>
              <a:rPr lang="en-US"/>
              <a:t>Use of QGIS and Tableau for Analysis</a:t>
            </a:r>
            <a:endParaRPr/>
          </a:p>
          <a:p>
            <a:pPr marL="182880" lvl="0" indent="-182880" algn="l" rtl="0">
              <a:lnSpc>
                <a:spcPct val="90000"/>
              </a:lnSpc>
              <a:spcBef>
                <a:spcPts val="1200"/>
              </a:spcBef>
              <a:spcAft>
                <a:spcPts val="0"/>
              </a:spcAft>
              <a:buSzPts val="2000"/>
              <a:buChar char="●"/>
            </a:pPr>
            <a:r>
              <a:rPr lang="en-US"/>
              <a:t>Plot and clip the City of Detroit per Centract</a:t>
            </a:r>
            <a:endParaRPr/>
          </a:p>
          <a:p>
            <a:pPr marL="182880" lvl="0" indent="-170180" algn="l" rtl="0">
              <a:lnSpc>
                <a:spcPct val="90000"/>
              </a:lnSpc>
              <a:spcBef>
                <a:spcPts val="1200"/>
              </a:spcBef>
              <a:spcAft>
                <a:spcPts val="0"/>
              </a:spcAft>
              <a:buSzPts val="1800"/>
              <a:buChar char="●"/>
            </a:pPr>
            <a:r>
              <a:rPr lang="en-US"/>
              <a:t>Analyze the reach of each Centract to Polling Location</a:t>
            </a:r>
            <a:endParaRPr/>
          </a:p>
          <a:p>
            <a:pPr marL="182880" lvl="0" indent="-182880" algn="l" rtl="0">
              <a:lnSpc>
                <a:spcPct val="90000"/>
              </a:lnSpc>
              <a:spcBef>
                <a:spcPts val="1200"/>
              </a:spcBef>
              <a:spcAft>
                <a:spcPts val="0"/>
              </a:spcAft>
              <a:buSzPts val="2000"/>
              <a:buChar char="●"/>
            </a:pPr>
            <a:r>
              <a:rPr lang="en-US"/>
              <a:t>Identify the problematic polling locations from all polling locations</a:t>
            </a:r>
            <a:endParaRPr/>
          </a:p>
          <a:p>
            <a:pPr marL="182880" lvl="0" indent="-170180" algn="l" rtl="0">
              <a:lnSpc>
                <a:spcPct val="90000"/>
              </a:lnSpc>
              <a:spcBef>
                <a:spcPts val="1200"/>
              </a:spcBef>
              <a:spcAft>
                <a:spcPts val="0"/>
              </a:spcAft>
              <a:buSzPts val="1800"/>
              <a:buChar char="●"/>
            </a:pPr>
            <a:r>
              <a:rPr lang="en-US"/>
              <a:t>Find the improvement opportunities </a:t>
            </a:r>
            <a:endParaRPr/>
          </a:p>
          <a:p>
            <a:pPr marL="182880" lvl="0" indent="-55879" algn="l" rtl="0">
              <a:lnSpc>
                <a:spcPct val="90000"/>
              </a:lnSpc>
              <a:spcBef>
                <a:spcPts val="1200"/>
              </a:spcBef>
              <a:spcAft>
                <a:spcPts val="0"/>
              </a:spcAft>
              <a:buSzPts val="2000"/>
              <a:buNone/>
            </a:pPr>
            <a:endParaRPr/>
          </a:p>
          <a:p>
            <a:pPr marL="182880" lvl="0" indent="-55879" algn="l" rtl="0">
              <a:lnSpc>
                <a:spcPct val="90000"/>
              </a:lnSpc>
              <a:spcBef>
                <a:spcPts val="1200"/>
              </a:spcBef>
              <a:spcAft>
                <a:spcPts val="0"/>
              </a:spcAft>
              <a:buSzPts val="2000"/>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8"/>
          <p:cNvSpPr txBox="1">
            <a:spLocks noGrp="1"/>
          </p:cNvSpPr>
          <p:nvPr>
            <p:ph type="title"/>
          </p:nvPr>
        </p:nvSpPr>
        <p:spPr>
          <a:xfrm>
            <a:off x="252919" y="1123837"/>
            <a:ext cx="2947500" cy="4601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FFFFFF"/>
              </a:buClr>
              <a:buSzPts val="3600"/>
              <a:buFont typeface="Corbel"/>
              <a:buNone/>
            </a:pPr>
            <a:r>
              <a:rPr lang="en-US"/>
              <a:t>Model Building</a:t>
            </a:r>
            <a:endParaRPr/>
          </a:p>
        </p:txBody>
      </p:sp>
      <p:pic>
        <p:nvPicPr>
          <p:cNvPr id="124" name="Google Shape;124;p18"/>
          <p:cNvPicPr preferRelativeResize="0"/>
          <p:nvPr/>
        </p:nvPicPr>
        <p:blipFill>
          <a:blip r:embed="rId3">
            <a:alphaModFix/>
          </a:blip>
          <a:stretch>
            <a:fillRect/>
          </a:stretch>
        </p:blipFill>
        <p:spPr>
          <a:xfrm>
            <a:off x="778225" y="437750"/>
            <a:ext cx="6943101" cy="5805799"/>
          </a:xfrm>
          <a:prstGeom prst="rect">
            <a:avLst/>
          </a:prstGeom>
          <a:noFill/>
          <a:ln>
            <a:noFill/>
          </a:ln>
        </p:spPr>
      </p:pic>
      <p:pic>
        <p:nvPicPr>
          <p:cNvPr id="125" name="Google Shape;125;p18"/>
          <p:cNvPicPr preferRelativeResize="0"/>
          <p:nvPr/>
        </p:nvPicPr>
        <p:blipFill>
          <a:blip r:embed="rId4">
            <a:alphaModFix/>
          </a:blip>
          <a:stretch>
            <a:fillRect/>
          </a:stretch>
        </p:blipFill>
        <p:spPr>
          <a:xfrm>
            <a:off x="5007400" y="724649"/>
            <a:ext cx="6943100" cy="49476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9"/>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131" name="Google Shape;131;p19"/>
          <p:cNvSpPr/>
          <p:nvPr/>
        </p:nvSpPr>
        <p:spPr>
          <a:xfrm>
            <a:off x="-25975" y="740350"/>
            <a:ext cx="3519900" cy="5454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2" name="Google Shape;132;p19"/>
          <p:cNvPicPr preferRelativeResize="0"/>
          <p:nvPr/>
        </p:nvPicPr>
        <p:blipFill>
          <a:blip r:embed="rId3">
            <a:alphaModFix/>
          </a:blip>
          <a:stretch>
            <a:fillRect/>
          </a:stretch>
        </p:blipFill>
        <p:spPr>
          <a:xfrm>
            <a:off x="-1846375" y="388850"/>
            <a:ext cx="7072301" cy="5805799"/>
          </a:xfrm>
          <a:prstGeom prst="rect">
            <a:avLst/>
          </a:prstGeom>
          <a:noFill/>
          <a:ln>
            <a:noFill/>
          </a:ln>
        </p:spPr>
      </p:pic>
      <p:pic>
        <p:nvPicPr>
          <p:cNvPr id="133" name="Google Shape;133;p19"/>
          <p:cNvPicPr preferRelativeResize="0"/>
          <p:nvPr/>
        </p:nvPicPr>
        <p:blipFill>
          <a:blip r:embed="rId4">
            <a:alphaModFix/>
          </a:blip>
          <a:stretch>
            <a:fillRect/>
          </a:stretch>
        </p:blipFill>
        <p:spPr>
          <a:xfrm>
            <a:off x="3970329" y="38500"/>
            <a:ext cx="7214142" cy="6858001"/>
          </a:xfrm>
          <a:prstGeom prst="rect">
            <a:avLst/>
          </a:prstGeom>
          <a:noFill/>
          <a:ln>
            <a:noFill/>
          </a:ln>
        </p:spPr>
      </p:pic>
      <p:sp>
        <p:nvSpPr>
          <p:cNvPr id="134" name="Google Shape;134;p19"/>
          <p:cNvSpPr/>
          <p:nvPr/>
        </p:nvSpPr>
        <p:spPr>
          <a:xfrm>
            <a:off x="0" y="740350"/>
            <a:ext cx="701400" cy="4935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9"/>
          <p:cNvSpPr txBox="1">
            <a:spLocks noGrp="1"/>
          </p:cNvSpPr>
          <p:nvPr>
            <p:ph type="body" idx="1"/>
          </p:nvPr>
        </p:nvSpPr>
        <p:spPr>
          <a:xfrm>
            <a:off x="9388751" y="1233850"/>
            <a:ext cx="2625000" cy="1407000"/>
          </a:xfrm>
          <a:prstGeom prst="rect">
            <a:avLst/>
          </a:prstGeom>
          <a:noFill/>
          <a:ln>
            <a:noFill/>
          </a:ln>
        </p:spPr>
        <p:txBody>
          <a:bodyPr spcFirstLastPara="1" wrap="square" lIns="91425" tIns="45700" rIns="91425" bIns="45700" anchor="ctr" anchorCtr="0">
            <a:noAutofit/>
          </a:bodyPr>
          <a:lstStyle/>
          <a:p>
            <a:pPr marL="182880" lvl="0" indent="-182880" algn="l" rtl="0">
              <a:lnSpc>
                <a:spcPct val="90000"/>
              </a:lnSpc>
              <a:spcBef>
                <a:spcPts val="0"/>
              </a:spcBef>
              <a:spcAft>
                <a:spcPts val="0"/>
              </a:spcAft>
              <a:buSzPts val="2000"/>
              <a:buChar char="●"/>
            </a:pPr>
            <a:r>
              <a:rPr lang="en-US"/>
              <a:t>Clip the Detroit city data from entire Michigan Data</a:t>
            </a:r>
            <a:endParaRPr/>
          </a:p>
        </p:txBody>
      </p:sp>
      <p:cxnSp>
        <p:nvCxnSpPr>
          <p:cNvPr id="136" name="Google Shape;136;p19"/>
          <p:cNvCxnSpPr/>
          <p:nvPr/>
        </p:nvCxnSpPr>
        <p:spPr>
          <a:xfrm rot="5400000">
            <a:off x="8948500" y="2949925"/>
            <a:ext cx="3272100" cy="1701900"/>
          </a:xfrm>
          <a:prstGeom prst="curvedConnector3">
            <a:avLst>
              <a:gd name="adj1" fmla="val 50000"/>
            </a:avLst>
          </a:prstGeom>
          <a:noFill/>
          <a:ln w="19050" cap="flat" cmpd="sng">
            <a:solidFill>
              <a:srgbClr val="FF0000"/>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0"/>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142" name="Google Shape;142;p20"/>
          <p:cNvSpPr/>
          <p:nvPr/>
        </p:nvSpPr>
        <p:spPr>
          <a:xfrm>
            <a:off x="-25975" y="740350"/>
            <a:ext cx="3519900" cy="5454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3" name="Google Shape;143;p20"/>
          <p:cNvPicPr preferRelativeResize="0"/>
          <p:nvPr/>
        </p:nvPicPr>
        <p:blipFill>
          <a:blip r:embed="rId3">
            <a:alphaModFix/>
          </a:blip>
          <a:stretch>
            <a:fillRect/>
          </a:stretch>
        </p:blipFill>
        <p:spPr>
          <a:xfrm>
            <a:off x="-1822800" y="388850"/>
            <a:ext cx="6943101" cy="5805799"/>
          </a:xfrm>
          <a:prstGeom prst="rect">
            <a:avLst/>
          </a:prstGeom>
          <a:noFill/>
          <a:ln>
            <a:noFill/>
          </a:ln>
        </p:spPr>
      </p:pic>
      <p:pic>
        <p:nvPicPr>
          <p:cNvPr id="144" name="Google Shape;144;p20"/>
          <p:cNvPicPr preferRelativeResize="0"/>
          <p:nvPr/>
        </p:nvPicPr>
        <p:blipFill>
          <a:blip r:embed="rId4">
            <a:alphaModFix/>
          </a:blip>
          <a:stretch>
            <a:fillRect/>
          </a:stretch>
        </p:blipFill>
        <p:spPr>
          <a:xfrm>
            <a:off x="2824097" y="220825"/>
            <a:ext cx="5640176" cy="5052574"/>
          </a:xfrm>
          <a:prstGeom prst="rect">
            <a:avLst/>
          </a:prstGeom>
          <a:noFill/>
          <a:ln>
            <a:noFill/>
          </a:ln>
        </p:spPr>
      </p:pic>
      <p:pic>
        <p:nvPicPr>
          <p:cNvPr id="145" name="Google Shape;145;p20"/>
          <p:cNvPicPr preferRelativeResize="0"/>
          <p:nvPr/>
        </p:nvPicPr>
        <p:blipFill>
          <a:blip r:embed="rId5">
            <a:alphaModFix/>
          </a:blip>
          <a:stretch>
            <a:fillRect/>
          </a:stretch>
        </p:blipFill>
        <p:spPr>
          <a:xfrm>
            <a:off x="5573250" y="2000250"/>
            <a:ext cx="6229751" cy="4439276"/>
          </a:xfrm>
          <a:prstGeom prst="rect">
            <a:avLst/>
          </a:prstGeom>
          <a:noFill/>
          <a:ln>
            <a:noFill/>
          </a:ln>
        </p:spPr>
      </p:pic>
      <p:sp>
        <p:nvSpPr>
          <p:cNvPr id="146" name="Google Shape;146;p20"/>
          <p:cNvSpPr/>
          <p:nvPr/>
        </p:nvSpPr>
        <p:spPr>
          <a:xfrm>
            <a:off x="0" y="1857375"/>
            <a:ext cx="701400" cy="4935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0"/>
          <p:cNvSpPr txBox="1">
            <a:spLocks noGrp="1"/>
          </p:cNvSpPr>
          <p:nvPr>
            <p:ph type="body" idx="1"/>
          </p:nvPr>
        </p:nvSpPr>
        <p:spPr>
          <a:xfrm>
            <a:off x="8843426" y="740350"/>
            <a:ext cx="2625000" cy="1407000"/>
          </a:xfrm>
          <a:prstGeom prst="rect">
            <a:avLst/>
          </a:prstGeom>
          <a:noFill/>
          <a:ln>
            <a:noFill/>
          </a:ln>
        </p:spPr>
        <p:txBody>
          <a:bodyPr spcFirstLastPara="1" wrap="square" lIns="91425" tIns="45700" rIns="91425" bIns="45700" anchor="ctr" anchorCtr="0">
            <a:noAutofit/>
          </a:bodyPr>
          <a:lstStyle/>
          <a:p>
            <a:pPr marL="182880" lvl="0" indent="-182880" algn="l" rtl="0">
              <a:lnSpc>
                <a:spcPct val="90000"/>
              </a:lnSpc>
              <a:spcBef>
                <a:spcPts val="0"/>
              </a:spcBef>
              <a:spcAft>
                <a:spcPts val="0"/>
              </a:spcAft>
              <a:buSzPts val="2000"/>
              <a:buChar char="●"/>
            </a:pPr>
            <a:r>
              <a:rPr lang="en-US"/>
              <a:t>Merge Centract and population data from two different files</a:t>
            </a:r>
            <a:endParaRPr/>
          </a:p>
        </p:txBody>
      </p:sp>
      <p:cxnSp>
        <p:nvCxnSpPr>
          <p:cNvPr id="148" name="Google Shape;148;p20"/>
          <p:cNvCxnSpPr>
            <a:stCxn id="147" idx="2"/>
          </p:cNvCxnSpPr>
          <p:nvPr/>
        </p:nvCxnSpPr>
        <p:spPr>
          <a:xfrm rot="5400000">
            <a:off x="8624576" y="2804200"/>
            <a:ext cx="2188200" cy="874500"/>
          </a:xfrm>
          <a:prstGeom prst="curvedConnector3">
            <a:avLst>
              <a:gd name="adj1" fmla="val 50000"/>
            </a:avLst>
          </a:prstGeom>
          <a:noFill/>
          <a:ln w="19050" cap="flat" cmpd="sng">
            <a:solidFill>
              <a:srgbClr val="FF0000"/>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1"/>
          <p:cNvSpPr txBox="1">
            <a:spLocks noGrp="1"/>
          </p:cNvSpPr>
          <p:nvPr>
            <p:ph type="title"/>
          </p:nvPr>
        </p:nvSpPr>
        <p:spPr>
          <a:xfrm>
            <a:off x="252919" y="1123837"/>
            <a:ext cx="2947500" cy="4601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endParaRPr/>
          </a:p>
        </p:txBody>
      </p:sp>
      <p:sp>
        <p:nvSpPr>
          <p:cNvPr id="154" name="Google Shape;154;p21"/>
          <p:cNvSpPr/>
          <p:nvPr/>
        </p:nvSpPr>
        <p:spPr>
          <a:xfrm>
            <a:off x="-25975" y="740350"/>
            <a:ext cx="3519900" cy="5454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5" name="Google Shape;155;p21"/>
          <p:cNvPicPr preferRelativeResize="0"/>
          <p:nvPr/>
        </p:nvPicPr>
        <p:blipFill>
          <a:blip r:embed="rId3">
            <a:alphaModFix/>
          </a:blip>
          <a:stretch>
            <a:fillRect/>
          </a:stretch>
        </p:blipFill>
        <p:spPr>
          <a:xfrm>
            <a:off x="-1822800" y="388850"/>
            <a:ext cx="6943101" cy="5805799"/>
          </a:xfrm>
          <a:prstGeom prst="rect">
            <a:avLst/>
          </a:prstGeom>
          <a:noFill/>
          <a:ln>
            <a:noFill/>
          </a:ln>
        </p:spPr>
      </p:pic>
      <p:pic>
        <p:nvPicPr>
          <p:cNvPr id="156" name="Google Shape;156;p21"/>
          <p:cNvPicPr preferRelativeResize="0"/>
          <p:nvPr/>
        </p:nvPicPr>
        <p:blipFill rotWithShape="1">
          <a:blip r:embed="rId4">
            <a:alphaModFix/>
          </a:blip>
          <a:srcRect t="7935"/>
          <a:stretch/>
        </p:blipFill>
        <p:spPr>
          <a:xfrm>
            <a:off x="2453375" y="131875"/>
            <a:ext cx="6456828" cy="4236124"/>
          </a:xfrm>
          <a:prstGeom prst="rect">
            <a:avLst/>
          </a:prstGeom>
          <a:noFill/>
          <a:ln>
            <a:noFill/>
          </a:ln>
        </p:spPr>
      </p:pic>
      <p:pic>
        <p:nvPicPr>
          <p:cNvPr id="157" name="Google Shape;157;p21"/>
          <p:cNvPicPr preferRelativeResize="0"/>
          <p:nvPr/>
        </p:nvPicPr>
        <p:blipFill rotWithShape="1">
          <a:blip r:embed="rId5">
            <a:alphaModFix/>
          </a:blip>
          <a:srcRect t="10778"/>
          <a:stretch/>
        </p:blipFill>
        <p:spPr>
          <a:xfrm>
            <a:off x="6165550" y="3026350"/>
            <a:ext cx="6026449" cy="3831651"/>
          </a:xfrm>
          <a:prstGeom prst="rect">
            <a:avLst/>
          </a:prstGeom>
          <a:noFill/>
          <a:ln>
            <a:noFill/>
          </a:ln>
        </p:spPr>
      </p:pic>
      <p:sp>
        <p:nvSpPr>
          <p:cNvPr id="158" name="Google Shape;158;p21"/>
          <p:cNvSpPr/>
          <p:nvPr/>
        </p:nvSpPr>
        <p:spPr>
          <a:xfrm>
            <a:off x="-25975" y="2701625"/>
            <a:ext cx="701400" cy="4935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1"/>
          <p:cNvSpPr txBox="1">
            <a:spLocks noGrp="1"/>
          </p:cNvSpPr>
          <p:nvPr>
            <p:ph type="body" idx="1"/>
          </p:nvPr>
        </p:nvSpPr>
        <p:spPr>
          <a:xfrm>
            <a:off x="9074226" y="780175"/>
            <a:ext cx="2625000" cy="1407000"/>
          </a:xfrm>
          <a:prstGeom prst="rect">
            <a:avLst/>
          </a:prstGeom>
          <a:noFill/>
          <a:ln>
            <a:noFill/>
          </a:ln>
        </p:spPr>
        <p:txBody>
          <a:bodyPr spcFirstLastPara="1" wrap="square" lIns="91425" tIns="45700" rIns="91425" bIns="45700" anchor="ctr" anchorCtr="0">
            <a:noAutofit/>
          </a:bodyPr>
          <a:lstStyle/>
          <a:p>
            <a:pPr marL="182880" lvl="0" indent="-182880" algn="l" rtl="0">
              <a:lnSpc>
                <a:spcPct val="90000"/>
              </a:lnSpc>
              <a:spcBef>
                <a:spcPts val="0"/>
              </a:spcBef>
              <a:spcAft>
                <a:spcPts val="0"/>
              </a:spcAft>
              <a:buSzPts val="2000"/>
              <a:buChar char="●"/>
            </a:pPr>
            <a:r>
              <a:rPr lang="en-US"/>
              <a:t>Bus Routes </a:t>
            </a:r>
            <a:endParaRPr/>
          </a:p>
          <a:p>
            <a:pPr marL="182880" lvl="0" indent="0" algn="l" rtl="0">
              <a:lnSpc>
                <a:spcPct val="90000"/>
              </a:lnSpc>
              <a:spcBef>
                <a:spcPts val="0"/>
              </a:spcBef>
              <a:spcAft>
                <a:spcPts val="0"/>
              </a:spcAft>
              <a:buNone/>
            </a:pPr>
            <a:endParaRPr/>
          </a:p>
          <a:p>
            <a:pPr marL="182880" lvl="0" indent="0" algn="l" rtl="0">
              <a:lnSpc>
                <a:spcPct val="90000"/>
              </a:lnSpc>
              <a:spcBef>
                <a:spcPts val="0"/>
              </a:spcBef>
              <a:spcAft>
                <a:spcPts val="0"/>
              </a:spcAft>
              <a:buNone/>
            </a:pPr>
            <a:endParaRPr/>
          </a:p>
          <a:p>
            <a:pPr marL="182880" lvl="0" indent="-170180" algn="l" rtl="0">
              <a:lnSpc>
                <a:spcPct val="90000"/>
              </a:lnSpc>
              <a:spcBef>
                <a:spcPts val="0"/>
              </a:spcBef>
              <a:spcAft>
                <a:spcPts val="0"/>
              </a:spcAft>
              <a:buSzPts val="1800"/>
              <a:buChar char="●"/>
            </a:pPr>
            <a:r>
              <a:rPr lang="en-US"/>
              <a:t>Bus Stops</a:t>
            </a:r>
            <a:endParaRPr/>
          </a:p>
        </p:txBody>
      </p:sp>
      <p:cxnSp>
        <p:nvCxnSpPr>
          <p:cNvPr id="160" name="Google Shape;160;p21"/>
          <p:cNvCxnSpPr>
            <a:stCxn id="159" idx="2"/>
          </p:cNvCxnSpPr>
          <p:nvPr/>
        </p:nvCxnSpPr>
        <p:spPr>
          <a:xfrm rot="5400000">
            <a:off x="8731626" y="3050275"/>
            <a:ext cx="2518200" cy="792000"/>
          </a:xfrm>
          <a:prstGeom prst="curvedConnector3">
            <a:avLst>
              <a:gd name="adj1" fmla="val 50000"/>
            </a:avLst>
          </a:prstGeom>
          <a:noFill/>
          <a:ln w="19050" cap="flat" cmpd="sng">
            <a:solidFill>
              <a:srgbClr val="FF0000"/>
            </a:solidFill>
            <a:prstDash val="solid"/>
            <a:round/>
            <a:headEnd type="none" w="med" len="med"/>
            <a:tailEnd type="none" w="med" len="med"/>
          </a:ln>
        </p:spPr>
      </p:cxnSp>
      <p:cxnSp>
        <p:nvCxnSpPr>
          <p:cNvPr id="161" name="Google Shape;161;p21"/>
          <p:cNvCxnSpPr/>
          <p:nvPr/>
        </p:nvCxnSpPr>
        <p:spPr>
          <a:xfrm flipH="1">
            <a:off x="6248150" y="1104525"/>
            <a:ext cx="2967300" cy="857100"/>
          </a:xfrm>
          <a:prstGeom prst="curvedConnector3">
            <a:avLst>
              <a:gd name="adj1" fmla="val 50000"/>
            </a:avLst>
          </a:prstGeom>
          <a:noFill/>
          <a:ln w="19050" cap="flat" cmpd="sng">
            <a:solidFill>
              <a:srgbClr val="FF0000"/>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1780</Words>
  <Application>Microsoft Office PowerPoint</Application>
  <PresentationFormat>Widescreen</PresentationFormat>
  <Paragraphs>179</Paragraphs>
  <Slides>23</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Corbel</vt:lpstr>
      <vt:lpstr>Times New Roman</vt:lpstr>
      <vt:lpstr>Arial</vt:lpstr>
      <vt:lpstr>Courier New</vt:lpstr>
      <vt:lpstr>Noto Sans Symbols</vt:lpstr>
      <vt:lpstr>Frame</vt:lpstr>
      <vt:lpstr>Voting Turnout</vt:lpstr>
      <vt:lpstr>Business Problem</vt:lpstr>
      <vt:lpstr>Analytical Problem</vt:lpstr>
      <vt:lpstr>Data</vt:lpstr>
      <vt:lpstr>Approach</vt:lpstr>
      <vt:lpstr>Model Building</vt:lpstr>
      <vt:lpstr>PowerPoint Presentation</vt:lpstr>
      <vt:lpstr>PowerPoint Presentation</vt:lpstr>
      <vt:lpstr>PowerPoint Presentation</vt:lpstr>
      <vt:lpstr>PowerPoint Presentation</vt:lpstr>
      <vt:lpstr>PowerPoint Presentation</vt:lpstr>
      <vt:lpstr>Analysis</vt:lpstr>
      <vt:lpstr>Bus Route Frequency</vt:lpstr>
      <vt:lpstr>Bus Route Frequency Over 30 min</vt:lpstr>
      <vt:lpstr>Polling Locations Needing Bus Access</vt:lpstr>
      <vt:lpstr>Measuring Distances</vt:lpstr>
      <vt:lpstr>Prioritizing by Population</vt:lpstr>
      <vt:lpstr>Proposed Solutions</vt:lpstr>
      <vt:lpstr>Proposed Solutions</vt:lpstr>
      <vt:lpstr>Limitations</vt:lpstr>
      <vt:lpstr>Opportunities</vt:lpstr>
      <vt:lpstr>Opportunities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Voting Turnout</dc:title>
  <dc:creator>Rabia Otry</dc:creator>
  <cp:lastModifiedBy>Rabia Otry</cp:lastModifiedBy>
  <cp:revision>1</cp:revision>
  <dcterms:modified xsi:type="dcterms:W3CDTF">2020-04-15T00:04:04Z</dcterms:modified>
</cp:coreProperties>
</file>